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Forum" panose="020B0604020202020204" charset="0"/>
      <p:regular r:id="rId31"/>
    </p:embeddedFont>
    <p:embeddedFont>
      <p:font typeface="Open Sauce Light" panose="020B0604020202020204" charset="0"/>
      <p:regular r:id="rId32"/>
    </p:embeddedFont>
    <p:embeddedFont>
      <p:font typeface="Open Sauce Light 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06.12.2023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https://founders.archives.gov/documents/Washington/99-01-02-11798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chrome-extension://efaidnbmnnnibpcajpcglclefindmkaj/https://www.casey.org/media/ICWA-data.pdf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party to the proceeding or the court has been informed by any interested person, an officer of the court, a tribe, an Indian organization, a public or private agency, or a member of the child’s extended family that the child is or may be an Indian Child</a:t>
            </a:r>
          </a:p>
          <a:p>
            <a:r>
              <a:rPr lang="en-US"/>
              <a:t>The child who is the subject of the proceeding give the court reason to believe the child is an Indian child</a:t>
            </a:r>
          </a:p>
          <a:p>
            <a:r>
              <a:rPr lang="en-US"/>
              <a:t>The court or a party to the proceeding has reason to believe the residence or domicile of the child is in a predominantly Indian community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Active efforts shall mean and include, but not be limited to:</a:t>
            </a:r>
          </a:p>
          <a:p>
            <a:endParaRPr lang="en-US"/>
          </a:p>
          <a:p>
            <a:r>
              <a:rPr lang="en-US"/>
              <a:t>(a) A concerted level of casework, both prior to and after the removal of an Indian child, exceeding the level that is required under reasonable efforts to preserve and reunify the family described in section 43-283.01 in a manner consistent with the prevailing social and cultural conditions and way of life of the Indian child's tribe or tribes to the extent possible under the circumstances;</a:t>
            </a:r>
          </a:p>
          <a:p>
            <a:endParaRPr lang="en-US"/>
          </a:p>
          <a:p>
            <a:r>
              <a:rPr lang="en-US"/>
              <a:t>(b) A request to the Indian child's tribe or tribes and extended family known to the department or the state to convene traditional and customary support and services;</a:t>
            </a:r>
          </a:p>
          <a:p>
            <a:endParaRPr lang="en-US"/>
          </a:p>
          <a:p>
            <a:r>
              <a:rPr lang="en-US"/>
              <a:t>(c) Actively engaging, assisting, and monitoring the family's access to and progress in culturally appropriate and available resources of the Indian child's extended family members, tribal service area, Indian tribe or tribes, and individual Indian caregivers;</a:t>
            </a:r>
          </a:p>
          <a:p>
            <a:endParaRPr lang="en-US"/>
          </a:p>
          <a:p>
            <a:r>
              <a:rPr lang="en-US"/>
              <a:t>(d) Identification of and provision of information to the Indian child's extended family members known to the department or the state concerning appropriate community, state, and federal resources that may be able to offer housing, financial, and transportation assistance and actively assisting the family in accessing such community, state, and federal resources;</a:t>
            </a:r>
          </a:p>
          <a:p>
            <a:endParaRPr lang="en-US"/>
          </a:p>
          <a:p>
            <a:r>
              <a:rPr lang="en-US"/>
              <a:t>(e) Identification of and attempts to engage tribally designated Nebraska Indian Child Welfare Act representatives;</a:t>
            </a:r>
          </a:p>
          <a:p>
            <a:endParaRPr lang="en-US"/>
          </a:p>
          <a:p>
            <a:r>
              <a:rPr lang="en-US"/>
              <a:t>(f) Consultation with extended family members known to the department or the state, or a tribally designated Nebraska Indian Child Welfare Act representative if an extended family member cannot be located, to identify family or tribal support services that could be provided by extended family members or other tribal members if extended family members cannot be located;</a:t>
            </a:r>
          </a:p>
          <a:p>
            <a:endParaRPr lang="en-US"/>
          </a:p>
          <a:p>
            <a:r>
              <a:rPr lang="en-US"/>
              <a:t>(g) Exhaustion of all available tribally appropriate family preservation alternatives; and</a:t>
            </a:r>
          </a:p>
          <a:p>
            <a:endParaRPr lang="en-US"/>
          </a:p>
          <a:p>
            <a:r>
              <a:rPr lang="en-US"/>
              <a:t>(h) When the department or the state is involved in a proceeding under the act, the department or the state shall provide a written report of its attempt to provide active efforts to the court at every hearing involving an Indian child. This report shall be sent to the Indian child's tribe or tribes within three days after being filed with the court and shall be deemed to be admissible evidence of active efforts in proceedings conducted under the act;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 In determining custody and parenting arrangements, the court shall consider the best interests of the minor child, which shall include, but not be limited to, consideration of the foregoing factors and:</a:t>
            </a:r>
          </a:p>
          <a:p>
            <a:endParaRPr lang="en-US"/>
          </a:p>
          <a:p>
            <a:r>
              <a:rPr lang="en-US"/>
              <a:t>(a) The relationship of the minor child to each parent prior to the commencement of the action or any subsequent hearing;</a:t>
            </a:r>
          </a:p>
          <a:p>
            <a:endParaRPr lang="en-US"/>
          </a:p>
          <a:p>
            <a:r>
              <a:rPr lang="en-US"/>
              <a:t>(b) The desires and wishes of the minor child, if of an age of comprehension but regardless of chronological age, when such desires and wishes are based on sound reasoning;</a:t>
            </a:r>
          </a:p>
          <a:p>
            <a:endParaRPr lang="en-US"/>
          </a:p>
          <a:p>
            <a:r>
              <a:rPr lang="en-US"/>
              <a:t>(c) The general health, welfare, and social behavior of the minor child;</a:t>
            </a:r>
          </a:p>
          <a:p>
            <a:endParaRPr lang="en-US"/>
          </a:p>
          <a:p>
            <a:r>
              <a:rPr lang="en-US"/>
              <a:t>(d) Credible evidence of abuse inflicted on any family or household member. For purposes of this subdivision, abuse and family or household member shall have the meanings prescribed in section 42-903; and</a:t>
            </a:r>
          </a:p>
          <a:p>
            <a:endParaRPr lang="en-US"/>
          </a:p>
          <a:p>
            <a:r>
              <a:rPr lang="en-US"/>
              <a:t>(e) Credible evidence of child abuse or neglect or domestic intimate partner abuse. For purposes of this subdivision, the definitions in section 43-2922 shall be used.</a:t>
            </a:r>
          </a:p>
          <a:p>
            <a:endParaRPr lang="en-US"/>
          </a:p>
          <a:p>
            <a:r>
              <a:rPr lang="en-US"/>
              <a:t>Source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During the Assimilation Era an attempt to push towards “americanization” …but it did not include the right to vote for two major reasons 1) wasn’t interpreted that way - legislative history didn’t indicate that it would apply to Indians 2) states found ways to justify disenfranchisement (residing on a reservation, tribal enrollment, taxation, and incompetency). Last state to allow the vote was New Mexico in 1962</a:t>
            </a:r>
          </a:p>
          <a:p>
            <a:endParaRPr lang="en-US"/>
          </a:p>
          <a:p>
            <a:r>
              <a:rPr lang="en-US"/>
              <a:t>ICRA - granted Indians full access to the Bill of Rights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https://www.bia.gov/faqs/what-federally-recognized-tribe#:~:text=A%20federally%20recognized%20tribe%20is,funding%20and%20services%20from%20the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-Indian Wars </a:t>
            </a:r>
          </a:p>
          <a:p>
            <a:r>
              <a:rPr lang="en-US"/>
              <a:t>-Revolutionary War </a:t>
            </a:r>
          </a:p>
          <a:p>
            <a:r>
              <a:rPr lang="en-US"/>
              <a:t>-Confusion about how to treat Indian Tribe….can make treaties which is allowable from government to government but for purposes of property and land accumulation how does that 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federal Indian trust responsibility is a legal obligation under which the United States “has charged itself with moral obligations of the highest responsibility and trust” toward Indian tribes (Seminole Nation v. United States, 1942). This obligation was first discussed by Chief Justice John Marshall in Cherokee Nation v. Georgia (1831). Over the years, the trust doctrine has been at the center of numerous other Supreme Court cases, thus making it one of the most important principles in federal Indian law.</a:t>
            </a:r>
          </a:p>
          <a:p>
            <a:r>
              <a:rPr lang="en-US"/>
              <a:t>The federal Indian trust responsibility is also a legally enforceable fiduciary obligation on the part of the United States to protect tribal treaty rights, lands, assets, and resources, as well as a duty to carry out the mandates of federal law with respect to American Indian and Alaska Native tribes and villages. In several cases discussing the trust responsibility, the Supreme Court has used language suggesting that it entails legal duties, moral obligations, and the fulfillment of understandings and expectations that have arisen over the entire course of the relationship between the United States and the federally recognized tribes.</a:t>
            </a:r>
          </a:p>
          <a:p>
            <a:r>
              <a:rPr lang="en-US"/>
              <a:t>________________________________________________________________________________________________________</a:t>
            </a:r>
          </a:p>
          <a:p>
            <a:r>
              <a:rPr lang="en-US"/>
              <a:t>Chief Justice Marshall termed tribes "domestic dependent nations," with the federal/tribal relationship resembling "that of a ward to his guardian." (Cherokee Nation v. Georgia)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Three in Iowa and Nine in Nebraska </a:t>
            </a:r>
          </a:p>
          <a:p>
            <a:r>
              <a:rPr lang="en-US"/>
              <a:t>Toledo Industrial Boarding School (AKA Toledo Sanatorium; Sac &amp; Fox Indian Boarding and Mission School; Sac &amp; Fox Sanatorium; Tama School; Tama Sanatorium) - Toledo, IA </a:t>
            </a:r>
          </a:p>
          <a:p>
            <a:r>
              <a:rPr lang="en-US"/>
              <a:t>White’s Manual Labor Institute of Iowa (AKA Iowa Boys Training School; Iowa Girls Training School; Indian Boarding School; Home and School for Boys and Girls) - Houghton, IA </a:t>
            </a:r>
          </a:p>
          <a:p>
            <a:r>
              <a:rPr lang="en-US"/>
              <a:t>Winnebago Mission School (Yellow River School) - Allamakee County, IA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federal Indian trust responsibility is a legal obligation under which the United States “has charged itself with moral obligations of the highest responsibility and trust” toward Indian tribes (Seminole Nation v. United States, 1942). This obligation was first discussed by Chief Justice John Marshall in Cherokee Nation v. Georgia (1831). Over the years, the trust doctrine has been at the center of numerous other Supreme Court cases, thus making it one of the most important principles in federal Indian law.</a:t>
            </a:r>
          </a:p>
          <a:p>
            <a:r>
              <a:rPr lang="en-US"/>
              <a:t>The federal Indian trust responsibility is also a legally enforceable fiduciary obligation on the part of the United States to protect tribal treaty rights, lands, assets, and resources, as well as a duty to carry out the mandates of federal law with respect to American Indian and Alaska Native tribes and villages. In several cases discussing the trust responsibility, the Supreme Court has used language suggesting that it entails legal duties, moral obligations, and the fulfillment of understandings and expectations that have arisen over the entire course of the relationship between the United States and the federally recognized tribes.</a:t>
            </a:r>
          </a:p>
          <a:p>
            <a:r>
              <a:rPr lang="en-US"/>
              <a:t>________________________________________________________________________________________________________</a:t>
            </a:r>
          </a:p>
          <a:p>
            <a:r>
              <a:rPr lang="en-US"/>
              <a:t>Chief Justice Marshall termed tribes "domestic dependent nations," with the federal/tribal relationship resembling "that of a ward to his guardian." (Cherokee Nation v. Georgia)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B194"/>
        </a:solidFill>
        <a:effectLst/>
      </p:bgPr>
    </p:bg>
    <p:spTree>
      <p:nvGrpSpPr>
        <p:cNvPr id="1" name=""/>
        <p:cNvGrpSpPr/>
        <p:nvPr/>
      </p:nvGrpSpPr>
      <p:grpSpPr>
        <a:xfrm>
          <a:off x="0" y="0"/>
          <a:ext cx="0" cy="0"/>
          <a:chOff x="0" y="0"/>
          <a:chExt cx="0" cy="0"/>
        </a:xfrm>
      </p:grpSpPr>
      <p:sp>
        <p:nvSpPr>
          <p:cNvPr id="2" name="TextBox 2"/>
          <p:cNvSpPr txBox="1"/>
          <p:nvPr/>
        </p:nvSpPr>
        <p:spPr>
          <a:xfrm>
            <a:off x="2315393" y="3823725"/>
            <a:ext cx="13657214" cy="1585595"/>
          </a:xfrm>
          <a:prstGeom prst="rect">
            <a:avLst/>
          </a:prstGeom>
        </p:spPr>
        <p:txBody>
          <a:bodyPr lIns="0" tIns="0" rIns="0" bIns="0" rtlCol="0" anchor="t">
            <a:spAutoFit/>
          </a:bodyPr>
          <a:lstStyle/>
          <a:p>
            <a:pPr algn="ctr">
              <a:lnSpc>
                <a:spcPts val="12879"/>
              </a:lnSpc>
              <a:spcBef>
                <a:spcPct val="0"/>
              </a:spcBef>
            </a:pPr>
            <a:r>
              <a:rPr lang="en-US" sz="9200">
                <a:solidFill>
                  <a:srgbClr val="FFFFFF"/>
                </a:solidFill>
                <a:latin typeface="Forum"/>
              </a:rPr>
              <a:t>ICWA</a:t>
            </a:r>
          </a:p>
        </p:txBody>
      </p:sp>
      <p:sp>
        <p:nvSpPr>
          <p:cNvPr id="3" name="TextBox 3"/>
          <p:cNvSpPr txBox="1"/>
          <p:nvPr/>
        </p:nvSpPr>
        <p:spPr>
          <a:xfrm>
            <a:off x="3518292" y="5778550"/>
            <a:ext cx="11251416" cy="575257"/>
          </a:xfrm>
          <a:prstGeom prst="rect">
            <a:avLst/>
          </a:prstGeom>
        </p:spPr>
        <p:txBody>
          <a:bodyPr lIns="0" tIns="0" rIns="0" bIns="0" rtlCol="0" anchor="t">
            <a:spAutoFit/>
          </a:bodyPr>
          <a:lstStyle/>
          <a:p>
            <a:pPr algn="ctr">
              <a:lnSpc>
                <a:spcPts val="4688"/>
              </a:lnSpc>
              <a:spcBef>
                <a:spcPct val="0"/>
              </a:spcBef>
            </a:pPr>
            <a:r>
              <a:rPr lang="en-US" sz="3348">
                <a:solidFill>
                  <a:srgbClr val="FFFFFF"/>
                </a:solidFill>
                <a:latin typeface="Open Sauce Light"/>
              </a:rPr>
              <a:t>History and Tips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88017" y="3304000"/>
            <a:ext cx="7817245" cy="3098800"/>
          </a:xfrm>
          <a:prstGeom prst="rect">
            <a:avLst/>
          </a:prstGeom>
        </p:spPr>
        <p:txBody>
          <a:bodyPr lIns="0" tIns="0" rIns="0" bIns="0" rtlCol="0" anchor="t">
            <a:spAutoFit/>
          </a:bodyPr>
          <a:lstStyle/>
          <a:p>
            <a:pPr marL="0" lvl="0" indent="0">
              <a:lnSpc>
                <a:spcPts val="8000"/>
              </a:lnSpc>
            </a:pPr>
            <a:r>
              <a:rPr lang="en-US" sz="8000">
                <a:solidFill>
                  <a:srgbClr val="727959"/>
                </a:solidFill>
                <a:latin typeface="Forum"/>
              </a:rPr>
              <a:t>ERAS OF FEDERAL INDIAN LAW &amp; POLICY</a:t>
            </a:r>
          </a:p>
        </p:txBody>
      </p:sp>
      <p:sp>
        <p:nvSpPr>
          <p:cNvPr id="3" name="TextBox 3"/>
          <p:cNvSpPr txBox="1"/>
          <p:nvPr/>
        </p:nvSpPr>
        <p:spPr>
          <a:xfrm>
            <a:off x="1788017" y="6647171"/>
            <a:ext cx="8498941" cy="481330"/>
          </a:xfrm>
          <a:prstGeom prst="rect">
            <a:avLst/>
          </a:prstGeom>
        </p:spPr>
        <p:txBody>
          <a:bodyPr lIns="0" tIns="0" rIns="0" bIns="0" rtlCol="0" anchor="t">
            <a:spAutoFit/>
          </a:bodyPr>
          <a:lstStyle/>
          <a:p>
            <a:pPr marL="0" lvl="0" indent="0">
              <a:lnSpc>
                <a:spcPts val="3919"/>
              </a:lnSpc>
              <a:spcBef>
                <a:spcPct val="0"/>
              </a:spcBef>
            </a:pPr>
            <a:r>
              <a:rPr lang="en-US" sz="2800">
                <a:solidFill>
                  <a:srgbClr val="000000"/>
                </a:solidFill>
                <a:latin typeface="Open Sauce Light"/>
              </a:rPr>
              <a:t>Effects on the Indian Family </a:t>
            </a:r>
          </a:p>
        </p:txBody>
      </p:sp>
      <p:sp>
        <p:nvSpPr>
          <p:cNvPr id="4" name="TextBox 4"/>
          <p:cNvSpPr txBox="1"/>
          <p:nvPr/>
        </p:nvSpPr>
        <p:spPr>
          <a:xfrm>
            <a:off x="9605263" y="3949056"/>
            <a:ext cx="8498941" cy="2967355"/>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000000"/>
                </a:solidFill>
                <a:latin typeface="Open Sauce Light"/>
              </a:rPr>
              <a:t> Colonization &amp; Treaty Making</a:t>
            </a:r>
          </a:p>
          <a:p>
            <a:pPr marL="604519" lvl="1" indent="-302260">
              <a:lnSpc>
                <a:spcPts val="3919"/>
              </a:lnSpc>
              <a:buFont typeface="Arial"/>
              <a:buChar char="•"/>
            </a:pPr>
            <a:r>
              <a:rPr lang="en-US" sz="2799">
                <a:solidFill>
                  <a:srgbClr val="000000"/>
                </a:solidFill>
                <a:latin typeface="Open Sauce Light"/>
              </a:rPr>
              <a:t> Removal</a:t>
            </a:r>
          </a:p>
          <a:p>
            <a:pPr marL="604519" lvl="1" indent="-302260">
              <a:lnSpc>
                <a:spcPts val="3919"/>
              </a:lnSpc>
              <a:buFont typeface="Arial"/>
              <a:buChar char="•"/>
            </a:pPr>
            <a:r>
              <a:rPr lang="en-US" sz="2799">
                <a:solidFill>
                  <a:srgbClr val="000000"/>
                </a:solidFill>
                <a:latin typeface="Open Sauce Light"/>
              </a:rPr>
              <a:t> Assimilation &amp; Allotment</a:t>
            </a:r>
          </a:p>
          <a:p>
            <a:pPr marL="604519" lvl="1" indent="-302260">
              <a:lnSpc>
                <a:spcPts val="3919"/>
              </a:lnSpc>
              <a:buFont typeface="Arial"/>
              <a:buChar char="•"/>
            </a:pPr>
            <a:r>
              <a:rPr lang="en-US" sz="2799">
                <a:solidFill>
                  <a:srgbClr val="000000"/>
                </a:solidFill>
                <a:latin typeface="Open Sauce Light"/>
              </a:rPr>
              <a:t> Reorganization</a:t>
            </a:r>
          </a:p>
          <a:p>
            <a:pPr marL="604519" lvl="1" indent="-302260">
              <a:lnSpc>
                <a:spcPts val="3919"/>
              </a:lnSpc>
              <a:buFont typeface="Arial"/>
              <a:buChar char="•"/>
            </a:pPr>
            <a:r>
              <a:rPr lang="en-US" sz="2799">
                <a:solidFill>
                  <a:srgbClr val="000000"/>
                </a:solidFill>
                <a:latin typeface="Open Sauce Light"/>
              </a:rPr>
              <a:t> Termination</a:t>
            </a:r>
          </a:p>
          <a:p>
            <a:pPr marL="604520" lvl="1" indent="-302260">
              <a:lnSpc>
                <a:spcPts val="3919"/>
              </a:lnSpc>
              <a:spcBef>
                <a:spcPct val="0"/>
              </a:spcBef>
              <a:buFont typeface="Arial"/>
              <a:buChar char="•"/>
            </a:pPr>
            <a:r>
              <a:rPr lang="en-US" sz="2800">
                <a:solidFill>
                  <a:srgbClr val="000000"/>
                </a:solidFill>
                <a:latin typeface="Open Sauce Light"/>
              </a:rPr>
              <a:t> Self-Determination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421093"/>
            <a:ext cx="7817245" cy="2089150"/>
          </a:xfrm>
          <a:prstGeom prst="rect">
            <a:avLst/>
          </a:prstGeom>
        </p:spPr>
        <p:txBody>
          <a:bodyPr lIns="0" tIns="0" rIns="0" bIns="0" rtlCol="0" anchor="t">
            <a:spAutoFit/>
          </a:bodyPr>
          <a:lstStyle/>
          <a:p>
            <a:pPr>
              <a:lnSpc>
                <a:spcPts val="8000"/>
              </a:lnSpc>
            </a:pPr>
            <a:r>
              <a:rPr lang="en-US" sz="8000">
                <a:solidFill>
                  <a:srgbClr val="727959"/>
                </a:solidFill>
                <a:latin typeface="Forum"/>
              </a:rPr>
              <a:t>COLONIZATION &amp;</a:t>
            </a:r>
          </a:p>
          <a:p>
            <a:pPr marL="0" lvl="0" indent="0">
              <a:lnSpc>
                <a:spcPts val="8000"/>
              </a:lnSpc>
            </a:pPr>
            <a:r>
              <a:rPr lang="en-US" sz="8000">
                <a:solidFill>
                  <a:srgbClr val="727959"/>
                </a:solidFill>
                <a:latin typeface="Forum"/>
              </a:rPr>
              <a:t>TREATY MAKING</a:t>
            </a:r>
          </a:p>
        </p:txBody>
      </p:sp>
      <p:sp>
        <p:nvSpPr>
          <p:cNvPr id="3" name="TextBox 3"/>
          <p:cNvSpPr txBox="1"/>
          <p:nvPr/>
        </p:nvSpPr>
        <p:spPr>
          <a:xfrm>
            <a:off x="687852" y="6647171"/>
            <a:ext cx="8498941" cy="1471930"/>
          </a:xfrm>
          <a:prstGeom prst="rect">
            <a:avLst/>
          </a:prstGeom>
        </p:spPr>
        <p:txBody>
          <a:bodyPr lIns="0" tIns="0" rIns="0" bIns="0" rtlCol="0" anchor="t">
            <a:spAutoFit/>
          </a:bodyPr>
          <a:lstStyle/>
          <a:p>
            <a:pPr marL="0" lvl="0" indent="0">
              <a:lnSpc>
                <a:spcPts val="3919"/>
              </a:lnSpc>
              <a:spcBef>
                <a:spcPct val="0"/>
              </a:spcBef>
            </a:pPr>
            <a:r>
              <a:rPr lang="en-US" sz="2800">
                <a:solidFill>
                  <a:srgbClr val="000000"/>
                </a:solidFill>
                <a:latin typeface="Open Sauce Light"/>
              </a:rPr>
              <a:t>“To regulate Commerce with foreign Nations, and among the several States, and with the Indian Tribes;”</a:t>
            </a:r>
          </a:p>
        </p:txBody>
      </p:sp>
      <p:sp>
        <p:nvSpPr>
          <p:cNvPr id="4" name="TextBox 4"/>
          <p:cNvSpPr txBox="1"/>
          <p:nvPr/>
        </p:nvSpPr>
        <p:spPr>
          <a:xfrm>
            <a:off x="9186793" y="3993228"/>
            <a:ext cx="8852788" cy="2967355"/>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000000"/>
                </a:solidFill>
                <a:latin typeface="Open Sauce Light"/>
              </a:rPr>
              <a:t>Start of  tenuous relationship</a:t>
            </a:r>
          </a:p>
          <a:p>
            <a:pPr marL="604519" lvl="1" indent="-302260">
              <a:lnSpc>
                <a:spcPts val="3919"/>
              </a:lnSpc>
              <a:buFont typeface="Arial"/>
              <a:buChar char="•"/>
            </a:pPr>
            <a:r>
              <a:rPr lang="en-US" sz="2799">
                <a:solidFill>
                  <a:srgbClr val="000000"/>
                </a:solidFill>
                <a:latin typeface="Open Sauce Light"/>
              </a:rPr>
              <a:t>Family structure disrupted by war and foreign disease</a:t>
            </a:r>
          </a:p>
          <a:p>
            <a:pPr marL="604519" lvl="1" indent="-302260">
              <a:lnSpc>
                <a:spcPts val="3919"/>
              </a:lnSpc>
              <a:buFont typeface="Arial"/>
              <a:buChar char="•"/>
            </a:pPr>
            <a:r>
              <a:rPr lang="en-US" sz="2799">
                <a:solidFill>
                  <a:srgbClr val="000000"/>
                </a:solidFill>
                <a:latin typeface="Open Sauce Light"/>
              </a:rPr>
              <a:t>Indian Commerce Clause - U.S. Const. Art. I  § 8</a:t>
            </a:r>
          </a:p>
          <a:p>
            <a:pPr>
              <a:lnSpc>
                <a:spcPts val="3919"/>
              </a:lnSpc>
            </a:pPr>
            <a:endParaRPr lang="en-US" sz="2799">
              <a:solidFill>
                <a:srgbClr val="000000"/>
              </a:solidFill>
              <a:latin typeface="Open Sauce Light"/>
            </a:endParaRPr>
          </a:p>
          <a:p>
            <a:pPr>
              <a:lnSpc>
                <a:spcPts val="3919"/>
              </a:lnSpc>
            </a:pPr>
            <a:endParaRPr lang="en-US" sz="2799">
              <a:solidFill>
                <a:srgbClr val="000000"/>
              </a:solidFill>
              <a:latin typeface="Open Sauce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4875"/>
            <a:ext cx="9588117" cy="972185"/>
          </a:xfrm>
          <a:prstGeom prst="rect">
            <a:avLst/>
          </a:prstGeom>
        </p:spPr>
        <p:txBody>
          <a:bodyPr lIns="0" tIns="0" rIns="0" bIns="0" rtlCol="0" anchor="t">
            <a:spAutoFit/>
          </a:bodyPr>
          <a:lstStyle/>
          <a:p>
            <a:pPr marL="0" lvl="0" indent="0">
              <a:lnSpc>
                <a:spcPts val="7839"/>
              </a:lnSpc>
              <a:spcBef>
                <a:spcPct val="0"/>
              </a:spcBef>
            </a:pPr>
            <a:r>
              <a:rPr lang="en-US" sz="5600">
                <a:solidFill>
                  <a:srgbClr val="727959"/>
                </a:solidFill>
                <a:latin typeface="Forum"/>
              </a:rPr>
              <a:t>REMOVAL ERA</a:t>
            </a:r>
          </a:p>
        </p:txBody>
      </p:sp>
      <p:sp>
        <p:nvSpPr>
          <p:cNvPr id="3" name="TextBox 3"/>
          <p:cNvSpPr txBox="1"/>
          <p:nvPr/>
        </p:nvSpPr>
        <p:spPr>
          <a:xfrm>
            <a:off x="1094509" y="2447182"/>
            <a:ext cx="5950492"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727959"/>
                </a:solidFill>
                <a:latin typeface="Forum"/>
              </a:rPr>
              <a:t>MANIFEST DESTINY</a:t>
            </a:r>
          </a:p>
        </p:txBody>
      </p:sp>
      <p:sp>
        <p:nvSpPr>
          <p:cNvPr id="4" name="TextBox 4"/>
          <p:cNvSpPr txBox="1"/>
          <p:nvPr/>
        </p:nvSpPr>
        <p:spPr>
          <a:xfrm>
            <a:off x="1028700" y="4684922"/>
            <a:ext cx="5810792" cy="1671320"/>
          </a:xfrm>
          <a:prstGeom prst="rect">
            <a:avLst/>
          </a:prstGeom>
        </p:spPr>
        <p:txBody>
          <a:bodyPr lIns="0" tIns="0" rIns="0" bIns="0" rtlCol="0" anchor="t">
            <a:spAutoFit/>
          </a:bodyPr>
          <a:lstStyle/>
          <a:p>
            <a:pPr marL="0" lvl="0" indent="0" algn="l">
              <a:lnSpc>
                <a:spcPts val="4480"/>
              </a:lnSpc>
              <a:spcBef>
                <a:spcPct val="0"/>
              </a:spcBef>
            </a:pPr>
            <a:r>
              <a:rPr lang="en-US" sz="3200">
                <a:solidFill>
                  <a:srgbClr val="727959"/>
                </a:solidFill>
                <a:latin typeface="Forum"/>
              </a:rPr>
              <a:t>MARSHALL TRILOGY &amp; THE FOUNDATION OF FEDERAL INDIAN POLICY</a:t>
            </a:r>
          </a:p>
        </p:txBody>
      </p:sp>
      <p:sp>
        <p:nvSpPr>
          <p:cNvPr id="5" name="Freeform 5"/>
          <p:cNvSpPr/>
          <p:nvPr/>
        </p:nvSpPr>
        <p:spPr>
          <a:xfrm>
            <a:off x="9054547" y="0"/>
            <a:ext cx="9233453" cy="10287000"/>
          </a:xfrm>
          <a:custGeom>
            <a:avLst/>
            <a:gdLst/>
            <a:ahLst/>
            <a:cxnLst/>
            <a:rect l="l" t="t" r="r" b="b"/>
            <a:pathLst>
              <a:path w="9233453" h="10287000">
                <a:moveTo>
                  <a:pt x="0" y="0"/>
                </a:moveTo>
                <a:lnTo>
                  <a:pt x="9233453" y="0"/>
                </a:lnTo>
                <a:lnTo>
                  <a:pt x="9233453" y="10287000"/>
                </a:lnTo>
                <a:lnTo>
                  <a:pt x="0" y="10287000"/>
                </a:lnTo>
                <a:lnTo>
                  <a:pt x="0" y="0"/>
                </a:lnTo>
                <a:close/>
              </a:path>
            </a:pathLst>
          </a:custGeom>
          <a:blipFill>
            <a:blip r:embed="rId3"/>
            <a:stretch>
              <a:fillRect t="-482" b="-482"/>
            </a:stretch>
          </a:blipFill>
        </p:spPr>
        <p:txBody>
          <a:bodyPr/>
          <a:lstStyle/>
          <a:p>
            <a:endParaRPr lang="en-US"/>
          </a:p>
        </p:txBody>
      </p:sp>
      <p:sp>
        <p:nvSpPr>
          <p:cNvPr id="6" name="TextBox 6"/>
          <p:cNvSpPr txBox="1"/>
          <p:nvPr/>
        </p:nvSpPr>
        <p:spPr>
          <a:xfrm>
            <a:off x="1028700" y="3566052"/>
            <a:ext cx="5810792"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727959"/>
                </a:solidFill>
                <a:latin typeface="Forum"/>
              </a:rPr>
              <a:t>INDIAN REMOVAL ACT (1830)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5733" y="0"/>
            <a:ext cx="7062267" cy="10287000"/>
          </a:xfrm>
          <a:custGeom>
            <a:avLst/>
            <a:gdLst/>
            <a:ahLst/>
            <a:cxnLst/>
            <a:rect l="l" t="t" r="r" b="b"/>
            <a:pathLst>
              <a:path w="7062267" h="10287000">
                <a:moveTo>
                  <a:pt x="0" y="0"/>
                </a:moveTo>
                <a:lnTo>
                  <a:pt x="7062267" y="0"/>
                </a:lnTo>
                <a:lnTo>
                  <a:pt x="7062267"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028700" y="678698"/>
            <a:ext cx="9588117" cy="972185"/>
          </a:xfrm>
          <a:prstGeom prst="rect">
            <a:avLst/>
          </a:prstGeom>
        </p:spPr>
        <p:txBody>
          <a:bodyPr lIns="0" tIns="0" rIns="0" bIns="0" rtlCol="0" anchor="t">
            <a:spAutoFit/>
          </a:bodyPr>
          <a:lstStyle/>
          <a:p>
            <a:pPr marL="0" lvl="0" indent="0">
              <a:lnSpc>
                <a:spcPts val="7839"/>
              </a:lnSpc>
              <a:spcBef>
                <a:spcPct val="0"/>
              </a:spcBef>
            </a:pPr>
            <a:r>
              <a:rPr lang="en-US" sz="5600">
                <a:solidFill>
                  <a:srgbClr val="727959"/>
                </a:solidFill>
                <a:latin typeface="Forum"/>
              </a:rPr>
              <a:t>ASSIMILATION &amp; ALLOTMENT</a:t>
            </a:r>
          </a:p>
        </p:txBody>
      </p:sp>
      <p:sp>
        <p:nvSpPr>
          <p:cNvPr id="4" name="TextBox 4"/>
          <p:cNvSpPr txBox="1"/>
          <p:nvPr/>
        </p:nvSpPr>
        <p:spPr>
          <a:xfrm>
            <a:off x="1094509" y="2161094"/>
            <a:ext cx="9827807"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727959"/>
                </a:solidFill>
                <a:latin typeface="Forum"/>
              </a:rPr>
              <a:t>INDIAN HOMESTEAD ACT/ALLOTMENT ACT/DAWES ACT</a:t>
            </a:r>
          </a:p>
        </p:txBody>
      </p:sp>
      <p:sp>
        <p:nvSpPr>
          <p:cNvPr id="5" name="TextBox 5"/>
          <p:cNvSpPr txBox="1"/>
          <p:nvPr/>
        </p:nvSpPr>
        <p:spPr>
          <a:xfrm>
            <a:off x="1094509" y="2859747"/>
            <a:ext cx="9522308" cy="6692265"/>
          </a:xfrm>
          <a:prstGeom prst="rect">
            <a:avLst/>
          </a:prstGeom>
        </p:spPr>
        <p:txBody>
          <a:bodyPr lIns="0" tIns="0" rIns="0" bIns="0" rtlCol="0" anchor="t">
            <a:spAutoFit/>
          </a:bodyPr>
          <a:lstStyle/>
          <a:p>
            <a:pPr>
              <a:lnSpc>
                <a:spcPts val="3359"/>
              </a:lnSpc>
            </a:pPr>
            <a:r>
              <a:rPr lang="en-US" sz="2400">
                <a:solidFill>
                  <a:srgbClr val="000000"/>
                </a:solidFill>
                <a:latin typeface="Open Sauce Light"/>
              </a:rPr>
              <a:t>Surface Purpose:</a:t>
            </a:r>
          </a:p>
          <a:p>
            <a:pPr marL="518160" lvl="1" indent="-259080">
              <a:lnSpc>
                <a:spcPts val="3359"/>
              </a:lnSpc>
              <a:buFont typeface="Arial"/>
              <a:buChar char="•"/>
            </a:pPr>
            <a:r>
              <a:rPr lang="en-US" sz="2400">
                <a:solidFill>
                  <a:srgbClr val="000000"/>
                </a:solidFill>
                <a:latin typeface="Open Sauce Light"/>
              </a:rPr>
              <a:t>Took previous treaty and Indian land, separated it into land that would be owned in fee simple, divided into allotments</a:t>
            </a:r>
          </a:p>
          <a:p>
            <a:pPr marL="518160" lvl="1" indent="-259080">
              <a:lnSpc>
                <a:spcPts val="3359"/>
              </a:lnSpc>
              <a:buFont typeface="Arial"/>
              <a:buChar char="•"/>
            </a:pPr>
            <a:r>
              <a:rPr lang="en-US" sz="2400">
                <a:solidFill>
                  <a:srgbClr val="000000"/>
                </a:solidFill>
                <a:latin typeface="Open Sauce Light"/>
              </a:rPr>
              <a:t>Put land into trust for 25 years, worked the land → own it in fee simple, tax free</a:t>
            </a:r>
          </a:p>
          <a:p>
            <a:pPr>
              <a:lnSpc>
                <a:spcPts val="3359"/>
              </a:lnSpc>
            </a:pPr>
            <a:endParaRPr lang="en-US" sz="2400">
              <a:solidFill>
                <a:srgbClr val="000000"/>
              </a:solidFill>
              <a:latin typeface="Open Sauce Light"/>
            </a:endParaRPr>
          </a:p>
          <a:p>
            <a:pPr>
              <a:lnSpc>
                <a:spcPts val="3359"/>
              </a:lnSpc>
            </a:pPr>
            <a:r>
              <a:rPr lang="en-US" sz="2400">
                <a:solidFill>
                  <a:srgbClr val="000000"/>
                </a:solidFill>
                <a:latin typeface="Open Sauce Light"/>
              </a:rPr>
              <a:t>Actual Ramifications:</a:t>
            </a:r>
          </a:p>
          <a:p>
            <a:pPr marL="518160" lvl="1" indent="-259080">
              <a:lnSpc>
                <a:spcPts val="3359"/>
              </a:lnSpc>
              <a:buFont typeface="Arial"/>
              <a:buChar char="•"/>
            </a:pPr>
            <a:r>
              <a:rPr lang="en-US" sz="2400">
                <a:solidFill>
                  <a:srgbClr val="000000"/>
                </a:solidFill>
                <a:latin typeface="Open Sauce Light"/>
              </a:rPr>
              <a:t>Destroyed tribal familial structures and family roles</a:t>
            </a:r>
          </a:p>
          <a:p>
            <a:pPr marL="518160" lvl="1" indent="-259080">
              <a:lnSpc>
                <a:spcPts val="3359"/>
              </a:lnSpc>
              <a:buFont typeface="Arial"/>
              <a:buChar char="•"/>
            </a:pPr>
            <a:r>
              <a:rPr lang="en-US" sz="2400">
                <a:solidFill>
                  <a:srgbClr val="000000"/>
                </a:solidFill>
                <a:latin typeface="Open Sauce Light"/>
              </a:rPr>
              <a:t>Community based (different for each tribe) → nuclear family based</a:t>
            </a:r>
          </a:p>
          <a:p>
            <a:pPr marL="518160" lvl="1" indent="-259080">
              <a:lnSpc>
                <a:spcPts val="3359"/>
              </a:lnSpc>
              <a:buFont typeface="Arial"/>
              <a:buChar char="•"/>
            </a:pPr>
            <a:r>
              <a:rPr lang="en-US" sz="2400">
                <a:solidFill>
                  <a:srgbClr val="000000"/>
                </a:solidFill>
                <a:latin typeface="Open Sauce Light"/>
              </a:rPr>
              <a:t>non-Indian allotments and Indian allotments intermingled → separated tribal members</a:t>
            </a:r>
          </a:p>
          <a:p>
            <a:pPr marL="518160" lvl="1" indent="-259080">
              <a:lnSpc>
                <a:spcPts val="3359"/>
              </a:lnSpc>
              <a:buFont typeface="Arial"/>
              <a:buChar char="•"/>
            </a:pPr>
            <a:r>
              <a:rPr lang="en-US" sz="2400">
                <a:solidFill>
                  <a:srgbClr val="000000"/>
                </a:solidFill>
                <a:latin typeface="Open Sauce Light"/>
              </a:rPr>
              <a:t>Farming as a profession</a:t>
            </a:r>
          </a:p>
          <a:p>
            <a:pPr marL="518160" lvl="1" indent="-259080">
              <a:lnSpc>
                <a:spcPts val="3359"/>
              </a:lnSpc>
              <a:buFont typeface="Arial"/>
              <a:buChar char="•"/>
            </a:pPr>
            <a:r>
              <a:rPr lang="en-US" sz="2400">
                <a:solidFill>
                  <a:srgbClr val="000000"/>
                </a:solidFill>
                <a:latin typeface="Open Sauce Light"/>
              </a:rPr>
              <a:t>Created a list of who is “Indian” and who is not - Dawes Rolls</a:t>
            </a:r>
          </a:p>
          <a:p>
            <a:pPr>
              <a:lnSpc>
                <a:spcPts val="3359"/>
              </a:lnSpc>
            </a:pPr>
            <a:endParaRPr lang="en-US" sz="2400">
              <a:solidFill>
                <a:srgbClr val="000000"/>
              </a:solidFill>
              <a:latin typeface="Open Sauce Light"/>
            </a:endParaRPr>
          </a:p>
          <a:p>
            <a:pPr marL="0" lvl="0" indent="0" algn="l">
              <a:lnSpc>
                <a:spcPts val="3359"/>
              </a:lnSpc>
              <a:spcBef>
                <a:spcPct val="0"/>
              </a:spcBef>
            </a:pPr>
            <a:endParaRPr lang="en-US" sz="2400">
              <a:solidFill>
                <a:srgbClr val="000000"/>
              </a:solidFill>
              <a:latin typeface="Open Sauce Light"/>
            </a:endParaRPr>
          </a:p>
        </p:txBody>
      </p:sp>
      <p:sp>
        <p:nvSpPr>
          <p:cNvPr id="6" name="TextBox 6"/>
          <p:cNvSpPr txBox="1"/>
          <p:nvPr/>
        </p:nvSpPr>
        <p:spPr>
          <a:xfrm>
            <a:off x="431415" y="9703295"/>
            <a:ext cx="11153994" cy="405765"/>
          </a:xfrm>
          <a:prstGeom prst="rect">
            <a:avLst/>
          </a:prstGeom>
        </p:spPr>
        <p:txBody>
          <a:bodyPr lIns="0" tIns="0" rIns="0" bIns="0" rtlCol="0" anchor="t">
            <a:spAutoFit/>
          </a:bodyPr>
          <a:lstStyle/>
          <a:p>
            <a:pPr marL="0" lvl="0" indent="0" algn="l">
              <a:lnSpc>
                <a:spcPts val="3359"/>
              </a:lnSpc>
              <a:spcBef>
                <a:spcPct val="0"/>
              </a:spcBef>
            </a:pPr>
            <a:r>
              <a:rPr lang="en-US" sz="2400">
                <a:solidFill>
                  <a:srgbClr val="000000"/>
                </a:solidFill>
                <a:latin typeface="Open Sauce Light"/>
              </a:rPr>
              <a:t>Allotment of Tripp County, SD - Rosebud Sioux (sicangu oyate, Lakota)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35323" y="4210990"/>
            <a:ext cx="1509275" cy="2256860"/>
          </a:xfrm>
          <a:custGeom>
            <a:avLst/>
            <a:gdLst/>
            <a:ahLst/>
            <a:cxnLst/>
            <a:rect l="l" t="t" r="r" b="b"/>
            <a:pathLst>
              <a:path w="1509275" h="2256860">
                <a:moveTo>
                  <a:pt x="0" y="0"/>
                </a:moveTo>
                <a:lnTo>
                  <a:pt x="1509274" y="0"/>
                </a:lnTo>
                <a:lnTo>
                  <a:pt x="1509274" y="2256860"/>
                </a:lnTo>
                <a:lnTo>
                  <a:pt x="0" y="2256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7945137" y="4210990"/>
            <a:ext cx="2397726" cy="2256860"/>
          </a:xfrm>
          <a:custGeom>
            <a:avLst/>
            <a:gdLst/>
            <a:ahLst/>
            <a:cxnLst/>
            <a:rect l="l" t="t" r="r" b="b"/>
            <a:pathLst>
              <a:path w="2397726" h="2256860">
                <a:moveTo>
                  <a:pt x="0" y="0"/>
                </a:moveTo>
                <a:lnTo>
                  <a:pt x="2397726" y="0"/>
                </a:lnTo>
                <a:lnTo>
                  <a:pt x="2397726" y="2256860"/>
                </a:lnTo>
                <a:lnTo>
                  <a:pt x="0" y="22568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13269610" y="4210990"/>
            <a:ext cx="2256860" cy="2256860"/>
          </a:xfrm>
          <a:custGeom>
            <a:avLst/>
            <a:gdLst/>
            <a:ahLst/>
            <a:cxnLst/>
            <a:rect l="l" t="t" r="r" b="b"/>
            <a:pathLst>
              <a:path w="2256860" h="2256860">
                <a:moveTo>
                  <a:pt x="0" y="0"/>
                </a:moveTo>
                <a:lnTo>
                  <a:pt x="2256860" y="0"/>
                </a:lnTo>
                <a:lnTo>
                  <a:pt x="2256860" y="2256860"/>
                </a:lnTo>
                <a:lnTo>
                  <a:pt x="0" y="22568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2128711" y="2170990"/>
            <a:ext cx="14030578" cy="986155"/>
          </a:xfrm>
          <a:prstGeom prst="rect">
            <a:avLst/>
          </a:prstGeom>
        </p:spPr>
        <p:txBody>
          <a:bodyPr lIns="0" tIns="0" rIns="0" bIns="0" rtlCol="0" anchor="t">
            <a:spAutoFit/>
          </a:bodyPr>
          <a:lstStyle/>
          <a:p>
            <a:pPr algn="ctr">
              <a:lnSpc>
                <a:spcPts val="3919"/>
              </a:lnSpc>
            </a:pPr>
            <a:r>
              <a:rPr lang="en-US" sz="2799">
                <a:solidFill>
                  <a:srgbClr val="000000"/>
                </a:solidFill>
                <a:latin typeface="Open Sauce Light"/>
              </a:rPr>
              <a:t>"Kill the Indian, Save the Man"</a:t>
            </a:r>
          </a:p>
          <a:p>
            <a:pPr marL="0" lvl="0" indent="0" algn="ctr">
              <a:lnSpc>
                <a:spcPts val="3919"/>
              </a:lnSpc>
              <a:spcBef>
                <a:spcPct val="0"/>
              </a:spcBef>
            </a:pPr>
            <a:r>
              <a:rPr lang="en-US" sz="2800">
                <a:solidFill>
                  <a:srgbClr val="000000"/>
                </a:solidFill>
                <a:latin typeface="Open Sauce Light"/>
              </a:rPr>
              <a:t>-Captain Richard H. Pratt, the father of Indian Boarding Schools</a:t>
            </a:r>
          </a:p>
        </p:txBody>
      </p:sp>
      <p:sp>
        <p:nvSpPr>
          <p:cNvPr id="6" name="TextBox 6"/>
          <p:cNvSpPr txBox="1"/>
          <p:nvPr/>
        </p:nvSpPr>
        <p:spPr>
          <a:xfrm>
            <a:off x="2343464" y="3560763"/>
            <a:ext cx="3092992" cy="448310"/>
          </a:xfrm>
          <a:prstGeom prst="rect">
            <a:avLst/>
          </a:prstGeom>
        </p:spPr>
        <p:txBody>
          <a:bodyPr lIns="0" tIns="0" rIns="0" bIns="0" rtlCol="0" anchor="t">
            <a:spAutoFit/>
          </a:bodyPr>
          <a:lstStyle/>
          <a:p>
            <a:pPr marL="0" lvl="0" indent="0" algn="ctr">
              <a:lnSpc>
                <a:spcPts val="3640"/>
              </a:lnSpc>
              <a:spcBef>
                <a:spcPct val="0"/>
              </a:spcBef>
            </a:pPr>
            <a:r>
              <a:rPr lang="en-US" sz="2600">
                <a:solidFill>
                  <a:srgbClr val="727959"/>
                </a:solidFill>
                <a:latin typeface="Forum"/>
              </a:rPr>
              <a:t>CHRISTRIANIZE</a:t>
            </a:r>
          </a:p>
        </p:txBody>
      </p:sp>
      <p:sp>
        <p:nvSpPr>
          <p:cNvPr id="7" name="TextBox 7"/>
          <p:cNvSpPr txBox="1"/>
          <p:nvPr/>
        </p:nvSpPr>
        <p:spPr>
          <a:xfrm>
            <a:off x="7597504" y="3560763"/>
            <a:ext cx="3092992" cy="448310"/>
          </a:xfrm>
          <a:prstGeom prst="rect">
            <a:avLst/>
          </a:prstGeom>
        </p:spPr>
        <p:txBody>
          <a:bodyPr lIns="0" tIns="0" rIns="0" bIns="0" rtlCol="0" anchor="t">
            <a:spAutoFit/>
          </a:bodyPr>
          <a:lstStyle/>
          <a:p>
            <a:pPr marL="0" lvl="0" indent="0" algn="ctr">
              <a:lnSpc>
                <a:spcPts val="3640"/>
              </a:lnSpc>
              <a:spcBef>
                <a:spcPct val="0"/>
              </a:spcBef>
            </a:pPr>
            <a:r>
              <a:rPr lang="en-US" sz="2600">
                <a:solidFill>
                  <a:srgbClr val="727959"/>
                </a:solidFill>
                <a:latin typeface="Forum"/>
              </a:rPr>
              <a:t>EDUCATE</a:t>
            </a:r>
          </a:p>
        </p:txBody>
      </p:sp>
      <p:sp>
        <p:nvSpPr>
          <p:cNvPr id="8" name="TextBox 8"/>
          <p:cNvSpPr txBox="1"/>
          <p:nvPr/>
        </p:nvSpPr>
        <p:spPr>
          <a:xfrm>
            <a:off x="12851544" y="3560763"/>
            <a:ext cx="3092992" cy="448310"/>
          </a:xfrm>
          <a:prstGeom prst="rect">
            <a:avLst/>
          </a:prstGeom>
        </p:spPr>
        <p:txBody>
          <a:bodyPr lIns="0" tIns="0" rIns="0" bIns="0" rtlCol="0" anchor="t">
            <a:spAutoFit/>
          </a:bodyPr>
          <a:lstStyle/>
          <a:p>
            <a:pPr marL="0" lvl="0" indent="0" algn="ctr">
              <a:lnSpc>
                <a:spcPts val="3640"/>
              </a:lnSpc>
              <a:spcBef>
                <a:spcPct val="0"/>
              </a:spcBef>
            </a:pPr>
            <a:r>
              <a:rPr lang="en-US" sz="2600">
                <a:solidFill>
                  <a:srgbClr val="727959"/>
                </a:solidFill>
                <a:latin typeface="Forum"/>
              </a:rPr>
              <a:t>VOCATION</a:t>
            </a:r>
          </a:p>
        </p:txBody>
      </p:sp>
      <p:sp>
        <p:nvSpPr>
          <p:cNvPr id="9" name="TextBox 9"/>
          <p:cNvSpPr txBox="1"/>
          <p:nvPr/>
        </p:nvSpPr>
        <p:spPr>
          <a:xfrm>
            <a:off x="2220379" y="1133400"/>
            <a:ext cx="13847243" cy="1104265"/>
          </a:xfrm>
          <a:prstGeom prst="rect">
            <a:avLst/>
          </a:prstGeom>
        </p:spPr>
        <p:txBody>
          <a:bodyPr lIns="0" tIns="0" rIns="0" bIns="0" rtlCol="0" anchor="t">
            <a:spAutoFit/>
          </a:bodyPr>
          <a:lstStyle/>
          <a:p>
            <a:pPr marL="0" lvl="0" indent="0" algn="ctr">
              <a:lnSpc>
                <a:spcPts val="8960"/>
              </a:lnSpc>
              <a:spcBef>
                <a:spcPct val="0"/>
              </a:spcBef>
            </a:pPr>
            <a:r>
              <a:rPr lang="en-US" sz="6400">
                <a:solidFill>
                  <a:srgbClr val="727959"/>
                </a:solidFill>
                <a:latin typeface="Forum"/>
              </a:rPr>
              <a:t>BOARDING SCHOOL ERA (1869-1960)</a:t>
            </a:r>
          </a:p>
        </p:txBody>
      </p:sp>
      <p:sp>
        <p:nvSpPr>
          <p:cNvPr id="10" name="TextBox 10"/>
          <p:cNvSpPr txBox="1"/>
          <p:nvPr/>
        </p:nvSpPr>
        <p:spPr>
          <a:xfrm>
            <a:off x="2599361" y="6858375"/>
            <a:ext cx="14030578" cy="2472055"/>
          </a:xfrm>
          <a:prstGeom prst="rect">
            <a:avLst/>
          </a:prstGeom>
        </p:spPr>
        <p:txBody>
          <a:bodyPr lIns="0" tIns="0" rIns="0" bIns="0" rtlCol="0" anchor="t">
            <a:spAutoFit/>
          </a:bodyPr>
          <a:lstStyle/>
          <a:p>
            <a:pPr algn="ctr">
              <a:lnSpc>
                <a:spcPts val="3919"/>
              </a:lnSpc>
            </a:pPr>
            <a:r>
              <a:rPr lang="en-US" sz="2799">
                <a:solidFill>
                  <a:srgbClr val="000000"/>
                </a:solidFill>
                <a:latin typeface="Open Sauce Light"/>
              </a:rPr>
              <a:t>Impact on the Family: </a:t>
            </a:r>
          </a:p>
          <a:p>
            <a:pPr marL="604519" lvl="1" indent="-302260">
              <a:lnSpc>
                <a:spcPts val="3919"/>
              </a:lnSpc>
              <a:buFont typeface="Arial"/>
              <a:buChar char="•"/>
            </a:pPr>
            <a:r>
              <a:rPr lang="en-US" sz="2799">
                <a:solidFill>
                  <a:srgbClr val="000000"/>
                </a:solidFill>
                <a:latin typeface="Open Sauce Light"/>
              </a:rPr>
              <a:t>Loss of Language, Knowledge of traditions and customs (ceremonies), Social Structure</a:t>
            </a:r>
          </a:p>
          <a:p>
            <a:pPr marL="604519" lvl="1" indent="-302260">
              <a:lnSpc>
                <a:spcPts val="3919"/>
              </a:lnSpc>
              <a:buFont typeface="Arial"/>
              <a:buChar char="•"/>
            </a:pPr>
            <a:r>
              <a:rPr lang="en-US" sz="2799">
                <a:solidFill>
                  <a:srgbClr val="000000"/>
                </a:solidFill>
                <a:latin typeface="Open Sauce Light"/>
              </a:rPr>
              <a:t>Psychological and mental health issues</a:t>
            </a:r>
          </a:p>
          <a:p>
            <a:pPr marL="604519" lvl="1" indent="-302260">
              <a:lnSpc>
                <a:spcPts val="3919"/>
              </a:lnSpc>
              <a:buFont typeface="Arial"/>
              <a:buChar char="•"/>
            </a:pPr>
            <a:r>
              <a:rPr lang="en-US" sz="2799">
                <a:solidFill>
                  <a:srgbClr val="000000"/>
                </a:solidFill>
                <a:latin typeface="Open Sauce Light"/>
              </a:rPr>
              <a:t>physical health - long term effects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41000" y="2748616"/>
            <a:ext cx="6780980" cy="4789768"/>
          </a:xfrm>
          <a:custGeom>
            <a:avLst/>
            <a:gdLst/>
            <a:ahLst/>
            <a:cxnLst/>
            <a:rect l="l" t="t" r="r" b="b"/>
            <a:pathLst>
              <a:path w="6780980" h="4789768">
                <a:moveTo>
                  <a:pt x="0" y="0"/>
                </a:moveTo>
                <a:lnTo>
                  <a:pt x="6780979" y="0"/>
                </a:lnTo>
                <a:lnTo>
                  <a:pt x="6780979" y="4789768"/>
                </a:lnTo>
                <a:lnTo>
                  <a:pt x="0" y="4789768"/>
                </a:lnTo>
                <a:lnTo>
                  <a:pt x="0" y="0"/>
                </a:lnTo>
                <a:close/>
              </a:path>
            </a:pathLst>
          </a:custGeom>
          <a:blipFill>
            <a:blip r:embed="rId2"/>
            <a:stretch>
              <a:fillRect l="-2870" r="-2870"/>
            </a:stretch>
          </a:blipFill>
        </p:spPr>
        <p:txBody>
          <a:bodyPr/>
          <a:lstStyle/>
          <a:p>
            <a:endParaRPr lang="en-US"/>
          </a:p>
        </p:txBody>
      </p:sp>
      <p:sp>
        <p:nvSpPr>
          <p:cNvPr id="3" name="Freeform 3"/>
          <p:cNvSpPr/>
          <p:nvPr/>
        </p:nvSpPr>
        <p:spPr>
          <a:xfrm>
            <a:off x="9366021" y="0"/>
            <a:ext cx="6780980" cy="10287000"/>
          </a:xfrm>
          <a:custGeom>
            <a:avLst/>
            <a:gdLst/>
            <a:ahLst/>
            <a:cxnLst/>
            <a:rect l="l" t="t" r="r" b="b"/>
            <a:pathLst>
              <a:path w="6780980" h="10287000">
                <a:moveTo>
                  <a:pt x="0" y="0"/>
                </a:moveTo>
                <a:lnTo>
                  <a:pt x="6780979" y="0"/>
                </a:lnTo>
                <a:lnTo>
                  <a:pt x="6780979" y="10287000"/>
                </a:lnTo>
                <a:lnTo>
                  <a:pt x="0" y="10287000"/>
                </a:lnTo>
                <a:lnTo>
                  <a:pt x="0" y="0"/>
                </a:lnTo>
                <a:close/>
              </a:path>
            </a:pathLst>
          </a:custGeom>
          <a:blipFill>
            <a:blip r:embed="rId3"/>
            <a:stretch>
              <a:fillRect l="-4" r="-4" b="-203"/>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44119" y="1757591"/>
            <a:ext cx="7550807" cy="5172303"/>
          </a:xfrm>
          <a:custGeom>
            <a:avLst/>
            <a:gdLst/>
            <a:ahLst/>
            <a:cxnLst/>
            <a:rect l="l" t="t" r="r" b="b"/>
            <a:pathLst>
              <a:path w="7550807" h="5172303">
                <a:moveTo>
                  <a:pt x="0" y="0"/>
                </a:moveTo>
                <a:lnTo>
                  <a:pt x="7550807" y="0"/>
                </a:lnTo>
                <a:lnTo>
                  <a:pt x="7550807" y="5172303"/>
                </a:lnTo>
                <a:lnTo>
                  <a:pt x="0" y="5172303"/>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028700" y="678698"/>
            <a:ext cx="9588117" cy="972185"/>
          </a:xfrm>
          <a:prstGeom prst="rect">
            <a:avLst/>
          </a:prstGeom>
        </p:spPr>
        <p:txBody>
          <a:bodyPr lIns="0" tIns="0" rIns="0" bIns="0" rtlCol="0" anchor="t">
            <a:spAutoFit/>
          </a:bodyPr>
          <a:lstStyle/>
          <a:p>
            <a:pPr marL="0" lvl="0" indent="0">
              <a:lnSpc>
                <a:spcPts val="7839"/>
              </a:lnSpc>
              <a:spcBef>
                <a:spcPct val="0"/>
              </a:spcBef>
            </a:pPr>
            <a:r>
              <a:rPr lang="en-US" sz="5600">
                <a:solidFill>
                  <a:srgbClr val="727959"/>
                </a:solidFill>
                <a:latin typeface="Forum"/>
              </a:rPr>
              <a:t>REORGANIZATION (1832-1945)</a:t>
            </a:r>
          </a:p>
        </p:txBody>
      </p:sp>
      <p:sp>
        <p:nvSpPr>
          <p:cNvPr id="4" name="TextBox 4"/>
          <p:cNvSpPr txBox="1"/>
          <p:nvPr/>
        </p:nvSpPr>
        <p:spPr>
          <a:xfrm>
            <a:off x="1094509" y="2161094"/>
            <a:ext cx="9827807"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727959"/>
                </a:solidFill>
                <a:latin typeface="Forum"/>
              </a:rPr>
              <a:t>INDIAN REORGANIZATION ACT</a:t>
            </a:r>
          </a:p>
        </p:txBody>
      </p:sp>
      <p:sp>
        <p:nvSpPr>
          <p:cNvPr id="5" name="TextBox 5"/>
          <p:cNvSpPr txBox="1"/>
          <p:nvPr/>
        </p:nvSpPr>
        <p:spPr>
          <a:xfrm>
            <a:off x="1094509" y="2859747"/>
            <a:ext cx="8049491" cy="3339465"/>
          </a:xfrm>
          <a:prstGeom prst="rect">
            <a:avLst/>
          </a:prstGeom>
        </p:spPr>
        <p:txBody>
          <a:bodyPr lIns="0" tIns="0" rIns="0" bIns="0" rtlCol="0" anchor="t">
            <a:spAutoFit/>
          </a:bodyPr>
          <a:lstStyle/>
          <a:p>
            <a:pPr marL="518160" lvl="1" indent="-259080">
              <a:lnSpc>
                <a:spcPts val="3359"/>
              </a:lnSpc>
              <a:buFont typeface="Arial"/>
              <a:buChar char="•"/>
            </a:pPr>
            <a:r>
              <a:rPr lang="en-US" sz="2400">
                <a:solidFill>
                  <a:srgbClr val="000000"/>
                </a:solidFill>
                <a:latin typeface="Open Sauce Light"/>
              </a:rPr>
              <a:t>Conserve and develop lands</a:t>
            </a:r>
          </a:p>
          <a:p>
            <a:pPr marL="518160" lvl="1" indent="-259080">
              <a:lnSpc>
                <a:spcPts val="3359"/>
              </a:lnSpc>
              <a:buFont typeface="Arial"/>
              <a:buChar char="•"/>
            </a:pPr>
            <a:r>
              <a:rPr lang="en-US" sz="2400">
                <a:solidFill>
                  <a:srgbClr val="000000"/>
                </a:solidFill>
                <a:latin typeface="Open Sauce Light"/>
              </a:rPr>
              <a:t>Right to form businesses</a:t>
            </a:r>
          </a:p>
          <a:p>
            <a:pPr marL="518160" lvl="1" indent="-259080">
              <a:lnSpc>
                <a:spcPts val="3359"/>
              </a:lnSpc>
              <a:buFont typeface="Arial"/>
              <a:buChar char="•"/>
            </a:pPr>
            <a:r>
              <a:rPr lang="en-US" sz="2400">
                <a:solidFill>
                  <a:srgbClr val="000000"/>
                </a:solidFill>
                <a:latin typeface="Open Sauce Light"/>
              </a:rPr>
              <a:t>Stopped allotment and returned surplus lands to Tribes</a:t>
            </a:r>
          </a:p>
          <a:p>
            <a:pPr marL="518160" lvl="1" indent="-259080">
              <a:lnSpc>
                <a:spcPts val="3359"/>
              </a:lnSpc>
              <a:buFont typeface="Arial"/>
              <a:buChar char="•"/>
            </a:pPr>
            <a:r>
              <a:rPr lang="en-US" sz="2400">
                <a:solidFill>
                  <a:srgbClr val="000000"/>
                </a:solidFill>
                <a:latin typeface="Open Sauce Light"/>
              </a:rPr>
              <a:t>Formation of Tribal Governments</a:t>
            </a:r>
          </a:p>
          <a:p>
            <a:pPr>
              <a:lnSpc>
                <a:spcPts val="3359"/>
              </a:lnSpc>
            </a:pPr>
            <a:endParaRPr lang="en-US" sz="2400">
              <a:solidFill>
                <a:srgbClr val="000000"/>
              </a:solidFill>
              <a:latin typeface="Open Sauce Light"/>
            </a:endParaRPr>
          </a:p>
          <a:p>
            <a:pPr>
              <a:lnSpc>
                <a:spcPts val="3359"/>
              </a:lnSpc>
            </a:pPr>
            <a:endParaRPr lang="en-US" sz="2400">
              <a:solidFill>
                <a:srgbClr val="000000"/>
              </a:solidFill>
              <a:latin typeface="Open Sauce Light"/>
            </a:endParaRPr>
          </a:p>
          <a:p>
            <a:pPr marL="0" lvl="0" indent="0" algn="l">
              <a:lnSpc>
                <a:spcPts val="3359"/>
              </a:lnSpc>
              <a:spcBef>
                <a:spcPct val="0"/>
              </a:spcBef>
            </a:pPr>
            <a:endParaRPr lang="en-US" sz="2400">
              <a:solidFill>
                <a:srgbClr val="000000"/>
              </a:solidFill>
              <a:latin typeface="Open Sauce Light"/>
            </a:endParaRPr>
          </a:p>
        </p:txBody>
      </p:sp>
      <p:sp>
        <p:nvSpPr>
          <p:cNvPr id="6" name="TextBox 6"/>
          <p:cNvSpPr txBox="1"/>
          <p:nvPr/>
        </p:nvSpPr>
        <p:spPr>
          <a:xfrm>
            <a:off x="9844119" y="7082294"/>
            <a:ext cx="8321304" cy="1663065"/>
          </a:xfrm>
          <a:prstGeom prst="rect">
            <a:avLst/>
          </a:prstGeom>
        </p:spPr>
        <p:txBody>
          <a:bodyPr lIns="0" tIns="0" rIns="0" bIns="0" rtlCol="0" anchor="t">
            <a:spAutoFit/>
          </a:bodyPr>
          <a:lstStyle/>
          <a:p>
            <a:pPr marL="0" lvl="0" indent="0" algn="l">
              <a:lnSpc>
                <a:spcPts val="3359"/>
              </a:lnSpc>
              <a:spcBef>
                <a:spcPct val="0"/>
              </a:spcBef>
            </a:pPr>
            <a:r>
              <a:rPr lang="en-US" sz="2400">
                <a:solidFill>
                  <a:srgbClr val="000000"/>
                </a:solidFill>
                <a:latin typeface="Open Sauce Light"/>
              </a:rPr>
              <a:t>Sect. of Interior, Harold Ickes, signs approval of Flathead Nation of Confederation of Salish &amp; Kootenai Tribes Constitution. Flathead Tribal Leaders, and Commissioner of Indian Affairs looks 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08412" y="802523"/>
            <a:ext cx="12226090" cy="6367023"/>
          </a:xfrm>
          <a:custGeom>
            <a:avLst/>
            <a:gdLst/>
            <a:ahLst/>
            <a:cxnLst/>
            <a:rect l="l" t="t" r="r" b="b"/>
            <a:pathLst>
              <a:path w="12226090" h="6367023">
                <a:moveTo>
                  <a:pt x="0" y="0"/>
                </a:moveTo>
                <a:lnTo>
                  <a:pt x="12226090" y="0"/>
                </a:lnTo>
                <a:lnTo>
                  <a:pt x="12226090" y="6367023"/>
                </a:lnTo>
                <a:lnTo>
                  <a:pt x="0" y="6367023"/>
                </a:lnTo>
                <a:lnTo>
                  <a:pt x="0" y="0"/>
                </a:lnTo>
                <a:close/>
              </a:path>
            </a:pathLst>
          </a:custGeom>
          <a:blipFill>
            <a:blip r:embed="rId3"/>
            <a:stretch>
              <a:fillRect t="-1193" b="-1193"/>
            </a:stretch>
          </a:blipFill>
        </p:spPr>
        <p:txBody>
          <a:bodyPr/>
          <a:lstStyle/>
          <a:p>
            <a:endParaRPr lang="en-US"/>
          </a:p>
        </p:txBody>
      </p:sp>
      <p:sp>
        <p:nvSpPr>
          <p:cNvPr id="3" name="TextBox 3"/>
          <p:cNvSpPr txBox="1"/>
          <p:nvPr/>
        </p:nvSpPr>
        <p:spPr>
          <a:xfrm>
            <a:off x="555761" y="678698"/>
            <a:ext cx="9588117" cy="972185"/>
          </a:xfrm>
          <a:prstGeom prst="rect">
            <a:avLst/>
          </a:prstGeom>
        </p:spPr>
        <p:txBody>
          <a:bodyPr lIns="0" tIns="0" rIns="0" bIns="0" rtlCol="0" anchor="t">
            <a:spAutoFit/>
          </a:bodyPr>
          <a:lstStyle/>
          <a:p>
            <a:pPr marL="0" lvl="0" indent="0">
              <a:lnSpc>
                <a:spcPts val="7839"/>
              </a:lnSpc>
              <a:spcBef>
                <a:spcPct val="0"/>
              </a:spcBef>
            </a:pPr>
            <a:r>
              <a:rPr lang="en-US" sz="5600">
                <a:solidFill>
                  <a:srgbClr val="727959"/>
                </a:solidFill>
                <a:latin typeface="Forum"/>
              </a:rPr>
              <a:t>TERMINATION</a:t>
            </a:r>
          </a:p>
        </p:txBody>
      </p:sp>
      <p:sp>
        <p:nvSpPr>
          <p:cNvPr id="4" name="TextBox 4"/>
          <p:cNvSpPr txBox="1"/>
          <p:nvPr/>
        </p:nvSpPr>
        <p:spPr>
          <a:xfrm>
            <a:off x="555761" y="2185829"/>
            <a:ext cx="9827807"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727959"/>
                </a:solidFill>
                <a:latin typeface="Forum"/>
              </a:rPr>
              <a:t>TERMINATIONI ACT 1953</a:t>
            </a:r>
          </a:p>
        </p:txBody>
      </p:sp>
      <p:sp>
        <p:nvSpPr>
          <p:cNvPr id="5" name="TextBox 5"/>
          <p:cNvSpPr txBox="1"/>
          <p:nvPr/>
        </p:nvSpPr>
        <p:spPr>
          <a:xfrm>
            <a:off x="789010" y="2685574"/>
            <a:ext cx="8220190" cy="2553297"/>
          </a:xfrm>
          <a:prstGeom prst="rect">
            <a:avLst/>
          </a:prstGeom>
        </p:spPr>
        <p:txBody>
          <a:bodyPr lIns="0" tIns="0" rIns="0" bIns="0" rtlCol="0" anchor="t">
            <a:spAutoFit/>
          </a:bodyPr>
          <a:lstStyle/>
          <a:p>
            <a:pPr>
              <a:lnSpc>
                <a:spcPts val="3431"/>
              </a:lnSpc>
            </a:pPr>
            <a:r>
              <a:rPr lang="en-US" sz="2450">
                <a:solidFill>
                  <a:srgbClr val="000000"/>
                </a:solidFill>
                <a:latin typeface="Open Sauce Light"/>
              </a:rPr>
              <a:t>Reversed self-government</a:t>
            </a:r>
          </a:p>
          <a:p>
            <a:pPr>
              <a:lnSpc>
                <a:spcPts val="3431"/>
              </a:lnSpc>
            </a:pPr>
            <a:r>
              <a:rPr lang="en-US" sz="2450">
                <a:solidFill>
                  <a:srgbClr val="000000"/>
                </a:solidFill>
                <a:latin typeface="Open Sauce Light"/>
              </a:rPr>
              <a:t>Dissolved the Trust relationship</a:t>
            </a:r>
          </a:p>
          <a:p>
            <a:pPr>
              <a:lnSpc>
                <a:spcPts val="3431"/>
              </a:lnSpc>
            </a:pPr>
            <a:endParaRPr lang="en-US" sz="2450">
              <a:solidFill>
                <a:srgbClr val="000000"/>
              </a:solidFill>
              <a:latin typeface="Open Sauce Light"/>
            </a:endParaRPr>
          </a:p>
          <a:p>
            <a:pPr>
              <a:lnSpc>
                <a:spcPts val="3431"/>
              </a:lnSpc>
            </a:pPr>
            <a:endParaRPr lang="en-US" sz="2450">
              <a:solidFill>
                <a:srgbClr val="000000"/>
              </a:solidFill>
              <a:latin typeface="Open Sauce Light"/>
            </a:endParaRPr>
          </a:p>
          <a:p>
            <a:pPr>
              <a:lnSpc>
                <a:spcPts val="3431"/>
              </a:lnSpc>
            </a:pPr>
            <a:endParaRPr lang="en-US" sz="2450">
              <a:solidFill>
                <a:srgbClr val="000000"/>
              </a:solidFill>
              <a:latin typeface="Open Sauce Light"/>
            </a:endParaRPr>
          </a:p>
          <a:p>
            <a:pPr marL="0" lvl="0" indent="0" algn="l">
              <a:lnSpc>
                <a:spcPts val="3431"/>
              </a:lnSpc>
              <a:spcBef>
                <a:spcPct val="0"/>
              </a:spcBef>
            </a:pPr>
            <a:endParaRPr lang="en-US" sz="2450">
              <a:solidFill>
                <a:srgbClr val="000000"/>
              </a:solidFill>
              <a:latin typeface="Open Sauce Light"/>
            </a:endParaRPr>
          </a:p>
        </p:txBody>
      </p:sp>
      <p:sp>
        <p:nvSpPr>
          <p:cNvPr id="6" name="TextBox 6"/>
          <p:cNvSpPr txBox="1"/>
          <p:nvPr/>
        </p:nvSpPr>
        <p:spPr>
          <a:xfrm>
            <a:off x="555761" y="4093331"/>
            <a:ext cx="9827807"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727959"/>
                </a:solidFill>
                <a:latin typeface="Forum"/>
              </a:rPr>
              <a:t>INDIAN ADOPTION PROJECT</a:t>
            </a:r>
          </a:p>
        </p:txBody>
      </p:sp>
      <p:sp>
        <p:nvSpPr>
          <p:cNvPr id="7" name="TextBox 7"/>
          <p:cNvSpPr txBox="1"/>
          <p:nvPr/>
        </p:nvSpPr>
        <p:spPr>
          <a:xfrm>
            <a:off x="789010" y="4593076"/>
            <a:ext cx="4560809" cy="1243965"/>
          </a:xfrm>
          <a:prstGeom prst="rect">
            <a:avLst/>
          </a:prstGeom>
        </p:spPr>
        <p:txBody>
          <a:bodyPr lIns="0" tIns="0" rIns="0" bIns="0" rtlCol="0" anchor="t">
            <a:spAutoFit/>
          </a:bodyPr>
          <a:lstStyle/>
          <a:p>
            <a:pPr algn="l">
              <a:lnSpc>
                <a:spcPts val="3359"/>
              </a:lnSpc>
            </a:pPr>
            <a:r>
              <a:rPr lang="en-US" sz="2400">
                <a:solidFill>
                  <a:srgbClr val="000000"/>
                </a:solidFill>
                <a:latin typeface="Open Sauce Light"/>
              </a:rPr>
              <a:t>BIA - federal program that promoted adoption of Indian Children to Non-Indian Families</a:t>
            </a:r>
          </a:p>
        </p:txBody>
      </p:sp>
      <p:sp>
        <p:nvSpPr>
          <p:cNvPr id="8" name="TextBox 8"/>
          <p:cNvSpPr txBox="1"/>
          <p:nvPr/>
        </p:nvSpPr>
        <p:spPr>
          <a:xfrm>
            <a:off x="555761" y="6240086"/>
            <a:ext cx="9827807"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727959"/>
                </a:solidFill>
                <a:latin typeface="Forum"/>
              </a:rPr>
              <a:t>INDIAN RELOCATION ACT, 1956</a:t>
            </a:r>
          </a:p>
        </p:txBody>
      </p:sp>
      <p:sp>
        <p:nvSpPr>
          <p:cNvPr id="9" name="TextBox 9"/>
          <p:cNvSpPr txBox="1"/>
          <p:nvPr/>
        </p:nvSpPr>
        <p:spPr>
          <a:xfrm>
            <a:off x="789010" y="6943005"/>
            <a:ext cx="8049491" cy="2082165"/>
          </a:xfrm>
          <a:prstGeom prst="rect">
            <a:avLst/>
          </a:prstGeom>
        </p:spPr>
        <p:txBody>
          <a:bodyPr lIns="0" tIns="0" rIns="0" bIns="0" rtlCol="0" anchor="t">
            <a:spAutoFit/>
          </a:bodyPr>
          <a:lstStyle/>
          <a:p>
            <a:pPr>
              <a:lnSpc>
                <a:spcPts val="3359"/>
              </a:lnSpc>
            </a:pPr>
            <a:r>
              <a:rPr lang="en-US" sz="2400">
                <a:solidFill>
                  <a:srgbClr val="000000"/>
                </a:solidFill>
                <a:latin typeface="Open Sauce Light"/>
              </a:rPr>
              <a:t>Creation of the “Urban Indian”</a:t>
            </a:r>
          </a:p>
          <a:p>
            <a:pPr>
              <a:lnSpc>
                <a:spcPts val="3359"/>
              </a:lnSpc>
            </a:pPr>
            <a:r>
              <a:rPr lang="en-US" sz="2400">
                <a:solidFill>
                  <a:srgbClr val="000000"/>
                </a:solidFill>
                <a:latin typeface="Open Sauce Light"/>
              </a:rPr>
              <a:t>Promises to help with housing, jobs, health insurance BUT met with racial discrimination, low-paying jobs, housing discrimination</a:t>
            </a:r>
          </a:p>
          <a:p>
            <a:pPr algn="l">
              <a:lnSpc>
                <a:spcPts val="3359"/>
              </a:lnSpc>
            </a:pPr>
            <a:endParaRPr lang="en-US" sz="2400">
              <a:solidFill>
                <a:srgbClr val="000000"/>
              </a:solidFill>
              <a:latin typeface="Open Sauce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421093"/>
            <a:ext cx="7817245" cy="2089151"/>
          </a:xfrm>
          <a:prstGeom prst="rect">
            <a:avLst/>
          </a:prstGeom>
        </p:spPr>
        <p:txBody>
          <a:bodyPr lIns="0" tIns="0" rIns="0" bIns="0" rtlCol="0" anchor="t">
            <a:spAutoFit/>
          </a:bodyPr>
          <a:lstStyle/>
          <a:p>
            <a:pPr marL="0" lvl="0" indent="0">
              <a:lnSpc>
                <a:spcPts val="8000"/>
              </a:lnSpc>
            </a:pPr>
            <a:r>
              <a:rPr lang="en-US" sz="8000">
                <a:solidFill>
                  <a:srgbClr val="727959"/>
                </a:solidFill>
                <a:latin typeface="Forum"/>
              </a:rPr>
              <a:t>SELF-DETERMINATION</a:t>
            </a:r>
          </a:p>
        </p:txBody>
      </p:sp>
      <p:sp>
        <p:nvSpPr>
          <p:cNvPr id="3" name="TextBox 3"/>
          <p:cNvSpPr txBox="1"/>
          <p:nvPr/>
        </p:nvSpPr>
        <p:spPr>
          <a:xfrm>
            <a:off x="9144000" y="3221068"/>
            <a:ext cx="8852788" cy="4453255"/>
          </a:xfrm>
          <a:prstGeom prst="rect">
            <a:avLst/>
          </a:prstGeom>
        </p:spPr>
        <p:txBody>
          <a:bodyPr lIns="0" tIns="0" rIns="0" bIns="0" rtlCol="0" anchor="t">
            <a:spAutoFit/>
          </a:bodyPr>
          <a:lstStyle/>
          <a:p>
            <a:pPr>
              <a:lnSpc>
                <a:spcPts val="3919"/>
              </a:lnSpc>
            </a:pPr>
            <a:r>
              <a:rPr lang="en-US" sz="2799">
                <a:solidFill>
                  <a:srgbClr val="000000"/>
                </a:solidFill>
                <a:latin typeface="Open Sauce Light"/>
              </a:rPr>
              <a:t>Self-Determination and Education Assistance Act of 1975</a:t>
            </a:r>
          </a:p>
          <a:p>
            <a:pPr marL="604519" lvl="1" indent="-302260">
              <a:lnSpc>
                <a:spcPts val="3919"/>
              </a:lnSpc>
              <a:buFont typeface="Arial"/>
              <a:buChar char="•"/>
            </a:pPr>
            <a:r>
              <a:rPr lang="en-US" sz="2799">
                <a:solidFill>
                  <a:srgbClr val="000000"/>
                </a:solidFill>
                <a:latin typeface="Open Sauce Light"/>
              </a:rPr>
              <a:t>Tribe’s reorganized and trust relationship “restored”</a:t>
            </a:r>
          </a:p>
          <a:p>
            <a:pPr marL="604519" lvl="1" indent="-302260">
              <a:lnSpc>
                <a:spcPts val="3919"/>
              </a:lnSpc>
              <a:buFont typeface="Arial"/>
              <a:buChar char="•"/>
            </a:pPr>
            <a:r>
              <a:rPr lang="en-US" sz="2799">
                <a:solidFill>
                  <a:srgbClr val="000000"/>
                </a:solidFill>
                <a:latin typeface="Open Sauce Light"/>
              </a:rPr>
              <a:t>Federal Programs, Services, and Statutes enacted in recognition of Federal-Tribal trust relationship</a:t>
            </a:r>
          </a:p>
          <a:p>
            <a:pPr>
              <a:lnSpc>
                <a:spcPts val="3919"/>
              </a:lnSpc>
            </a:pPr>
            <a:endParaRPr lang="en-US" sz="2799">
              <a:solidFill>
                <a:srgbClr val="000000"/>
              </a:solidFill>
              <a:latin typeface="Open Sauce Light"/>
            </a:endParaRPr>
          </a:p>
          <a:p>
            <a:pPr>
              <a:lnSpc>
                <a:spcPts val="3919"/>
              </a:lnSpc>
            </a:pPr>
            <a:endParaRPr lang="en-US" sz="2799">
              <a:solidFill>
                <a:srgbClr val="000000"/>
              </a:solidFill>
              <a:latin typeface="Open Sauce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976716" cy="10287000"/>
            <a:chOff x="0" y="0"/>
            <a:chExt cx="2360025" cy="3479800"/>
          </a:xfrm>
        </p:grpSpPr>
        <p:sp>
          <p:nvSpPr>
            <p:cNvPr id="3" name="Freeform 3"/>
            <p:cNvSpPr/>
            <p:nvPr/>
          </p:nvSpPr>
          <p:spPr>
            <a:xfrm>
              <a:off x="0" y="0"/>
              <a:ext cx="2360025" cy="3479800"/>
            </a:xfrm>
            <a:custGeom>
              <a:avLst/>
              <a:gdLst/>
              <a:ahLst/>
              <a:cxnLst/>
              <a:rect l="l" t="t" r="r" b="b"/>
              <a:pathLst>
                <a:path w="2360025" h="3479800">
                  <a:moveTo>
                    <a:pt x="0" y="0"/>
                  </a:moveTo>
                  <a:lnTo>
                    <a:pt x="2360025" y="0"/>
                  </a:lnTo>
                  <a:lnTo>
                    <a:pt x="2360025" y="3479800"/>
                  </a:lnTo>
                  <a:lnTo>
                    <a:pt x="0" y="3479800"/>
                  </a:lnTo>
                  <a:close/>
                </a:path>
              </a:pathLst>
            </a:custGeom>
            <a:solidFill>
              <a:srgbClr val="ABB194"/>
            </a:solidFill>
          </p:spPr>
          <p:txBody>
            <a:bodyPr/>
            <a:lstStyle/>
            <a:p>
              <a:endParaRPr lang="en-US"/>
            </a:p>
          </p:txBody>
        </p:sp>
      </p:grpSp>
      <p:sp>
        <p:nvSpPr>
          <p:cNvPr id="4" name="Freeform 4"/>
          <p:cNvSpPr/>
          <p:nvPr/>
        </p:nvSpPr>
        <p:spPr>
          <a:xfrm>
            <a:off x="7625426" y="7547610"/>
            <a:ext cx="10197686" cy="2087246"/>
          </a:xfrm>
          <a:custGeom>
            <a:avLst/>
            <a:gdLst/>
            <a:ahLst/>
            <a:cxnLst/>
            <a:rect l="l" t="t" r="r" b="b"/>
            <a:pathLst>
              <a:path w="10197686" h="2087246">
                <a:moveTo>
                  <a:pt x="0" y="0"/>
                </a:moveTo>
                <a:lnTo>
                  <a:pt x="10197686" y="0"/>
                </a:lnTo>
                <a:lnTo>
                  <a:pt x="10197686" y="2087246"/>
                </a:lnTo>
                <a:lnTo>
                  <a:pt x="0" y="2087246"/>
                </a:lnTo>
                <a:lnTo>
                  <a:pt x="0" y="0"/>
                </a:lnTo>
                <a:close/>
              </a:path>
            </a:pathLst>
          </a:custGeom>
          <a:blipFill>
            <a:blip r:embed="rId3"/>
            <a:stretch>
              <a:fillRect l="-5572" t="-149763" r="-26391" b="-112900"/>
            </a:stretch>
          </a:blipFill>
        </p:spPr>
        <p:txBody>
          <a:bodyPr/>
          <a:lstStyle/>
          <a:p>
            <a:endParaRPr lang="en-US"/>
          </a:p>
        </p:txBody>
      </p:sp>
      <p:sp>
        <p:nvSpPr>
          <p:cNvPr id="5" name="TextBox 5"/>
          <p:cNvSpPr txBox="1"/>
          <p:nvPr/>
        </p:nvSpPr>
        <p:spPr>
          <a:xfrm>
            <a:off x="7467196" y="1043940"/>
            <a:ext cx="10255657" cy="3180080"/>
          </a:xfrm>
          <a:prstGeom prst="rect">
            <a:avLst/>
          </a:prstGeom>
        </p:spPr>
        <p:txBody>
          <a:bodyPr lIns="0" tIns="0" rIns="0" bIns="0" rtlCol="0" anchor="t">
            <a:spAutoFit/>
          </a:bodyPr>
          <a:lstStyle/>
          <a:p>
            <a:pPr marL="0" lvl="0" indent="0" algn="just">
              <a:lnSpc>
                <a:spcPts val="3219"/>
              </a:lnSpc>
              <a:spcBef>
                <a:spcPct val="0"/>
              </a:spcBef>
            </a:pPr>
            <a:r>
              <a:rPr lang="en-US" sz="2300">
                <a:solidFill>
                  <a:srgbClr val="000000"/>
                </a:solidFill>
                <a:latin typeface="Open Sauce Light"/>
              </a:rPr>
              <a:t>“The Congress hereby declares that it is the policy of this Nation to protect the best interests of</a:t>
            </a:r>
            <a:r>
              <a:rPr lang="en-US" sz="2300" u="sng">
                <a:solidFill>
                  <a:srgbClr val="000000"/>
                </a:solidFill>
                <a:latin typeface="Open Sauce Light"/>
                <a:hlinkClick r:id="rId4" tooltip="https://www.law.cornell.edu/definitions/uscode.php?width=840&amp;height=800&amp;iframe=true&amp;def_id=25-USC-2100368841-1648459321&amp;term_occur=999&amp;term_src=title:25:chapter:21:section:1902"/>
              </a:rPr>
              <a:t> Indian </a:t>
            </a:r>
            <a:r>
              <a:rPr lang="en-US" sz="2300">
                <a:solidFill>
                  <a:srgbClr val="000000"/>
                </a:solidFill>
                <a:latin typeface="Open Sauce Light"/>
              </a:rPr>
              <a:t>children and to promote the stability and security of</a:t>
            </a:r>
            <a:r>
              <a:rPr lang="en-US" sz="2300" u="sng">
                <a:solidFill>
                  <a:srgbClr val="000000"/>
                </a:solidFill>
                <a:latin typeface="Open Sauce Light"/>
                <a:hlinkClick r:id="rId4" tooltip="https://www.law.cornell.edu/definitions/uscode.php?width=840&amp;height=800&amp;iframe=true&amp;def_id=25-USC-1121892347-1648459326&amp;term_occur=999&amp;term_src=title:25:chapter:21:section:1902"/>
              </a:rPr>
              <a:t> Indian tribes </a:t>
            </a:r>
            <a:r>
              <a:rPr lang="en-US" sz="2300">
                <a:solidFill>
                  <a:srgbClr val="000000"/>
                </a:solidFill>
                <a:latin typeface="Open Sauce Light"/>
              </a:rPr>
              <a:t>and families by the establishment of minimum Federal standards for the removal of</a:t>
            </a:r>
            <a:r>
              <a:rPr lang="en-US" sz="2300" u="sng">
                <a:solidFill>
                  <a:srgbClr val="000000"/>
                </a:solidFill>
                <a:latin typeface="Open Sauce Light"/>
                <a:hlinkClick r:id="rId4" tooltip="https://www.law.cornell.edu/definitions/uscode.php?width=840&amp;height=800&amp;iframe=true&amp;def_id=25-USC-2100368841-1648459321&amp;term_occur=999&amp;term_src=title:25:chapter:21:section:1902"/>
              </a:rPr>
              <a:t> Indian </a:t>
            </a:r>
            <a:r>
              <a:rPr lang="en-US" sz="2300">
                <a:solidFill>
                  <a:srgbClr val="000000"/>
                </a:solidFill>
                <a:latin typeface="Open Sauce Light"/>
              </a:rPr>
              <a:t>children from their families and the placement of such children in foster or adoptive homes which will reflect the unique values of</a:t>
            </a:r>
            <a:r>
              <a:rPr lang="en-US" sz="2300" u="sng">
                <a:solidFill>
                  <a:srgbClr val="000000"/>
                </a:solidFill>
                <a:latin typeface="Open Sauce Light"/>
                <a:hlinkClick r:id="rId4" tooltip="https://www.law.cornell.edu/definitions/uscode.php?width=840&amp;height=800&amp;iframe=true&amp;def_id=25-USC-2100368841-1648459321&amp;term_occur=999&amp;term_src=title:25:chapter:21:section:1902"/>
              </a:rPr>
              <a:t> Indian </a:t>
            </a:r>
            <a:r>
              <a:rPr lang="en-US" sz="2300">
                <a:solidFill>
                  <a:srgbClr val="000000"/>
                </a:solidFill>
                <a:latin typeface="Open Sauce Light"/>
              </a:rPr>
              <a:t>culture, and by providing for assistance to</a:t>
            </a:r>
            <a:r>
              <a:rPr lang="en-US" sz="2300" u="sng">
                <a:solidFill>
                  <a:srgbClr val="000000"/>
                </a:solidFill>
                <a:latin typeface="Open Sauce Light"/>
                <a:hlinkClick r:id="rId4" tooltip="https://www.law.cornell.edu/definitions/uscode.php?width=840&amp;height=800&amp;iframe=true&amp;def_id=25-USC-1121892347-1648459326&amp;term_occur=999&amp;term_src=title:25:chapter:21:section:1902"/>
              </a:rPr>
              <a:t> Indian tribes </a:t>
            </a:r>
            <a:r>
              <a:rPr lang="en-US" sz="2300">
                <a:solidFill>
                  <a:srgbClr val="000000"/>
                </a:solidFill>
                <a:latin typeface="Open Sauce Light"/>
              </a:rPr>
              <a:t>in the operation of child and family service programs.”§1902</a:t>
            </a:r>
          </a:p>
        </p:txBody>
      </p:sp>
      <p:sp>
        <p:nvSpPr>
          <p:cNvPr id="6" name="TextBox 6"/>
          <p:cNvSpPr txBox="1"/>
          <p:nvPr/>
        </p:nvSpPr>
        <p:spPr>
          <a:xfrm>
            <a:off x="8550084" y="481330"/>
            <a:ext cx="7703092" cy="547370"/>
          </a:xfrm>
          <a:prstGeom prst="rect">
            <a:avLst/>
          </a:prstGeom>
        </p:spPr>
        <p:txBody>
          <a:bodyPr lIns="0" tIns="0" rIns="0" bIns="0" rtlCol="0" anchor="t">
            <a:spAutoFit/>
          </a:bodyPr>
          <a:lstStyle/>
          <a:p>
            <a:pPr>
              <a:lnSpc>
                <a:spcPts val="4480"/>
              </a:lnSpc>
            </a:pPr>
            <a:r>
              <a:rPr lang="en-US" sz="3200">
                <a:solidFill>
                  <a:srgbClr val="727959"/>
                </a:solidFill>
                <a:latin typeface="Forum"/>
              </a:rPr>
              <a:t>CODIFIED IN 1978 - 25 U.S.C § 1901-63</a:t>
            </a:r>
          </a:p>
        </p:txBody>
      </p:sp>
      <p:sp>
        <p:nvSpPr>
          <p:cNvPr id="7" name="TextBox 7"/>
          <p:cNvSpPr txBox="1"/>
          <p:nvPr/>
        </p:nvSpPr>
        <p:spPr>
          <a:xfrm>
            <a:off x="7467196" y="5259705"/>
            <a:ext cx="10514145" cy="1979930"/>
          </a:xfrm>
          <a:prstGeom prst="rect">
            <a:avLst/>
          </a:prstGeom>
        </p:spPr>
        <p:txBody>
          <a:bodyPr lIns="0" tIns="0" rIns="0" bIns="0" rtlCol="0" anchor="t">
            <a:spAutoFit/>
          </a:bodyPr>
          <a:lstStyle/>
          <a:p>
            <a:pPr marL="0" lvl="0" indent="0" algn="l">
              <a:lnSpc>
                <a:spcPts val="3220"/>
              </a:lnSpc>
              <a:spcBef>
                <a:spcPct val="0"/>
              </a:spcBef>
            </a:pPr>
            <a:r>
              <a:rPr lang="en-US" sz="2300">
                <a:solidFill>
                  <a:srgbClr val="000000"/>
                </a:solidFill>
                <a:latin typeface="Open Sauce Light"/>
              </a:rPr>
              <a:t>1980 Census Ame</a:t>
            </a:r>
            <a:r>
              <a:rPr lang="en-US" sz="2300" u="none">
                <a:solidFill>
                  <a:srgbClr val="000000"/>
                </a:solidFill>
                <a:latin typeface="Open Sauce Light"/>
              </a:rPr>
              <a:t>rican Indian/Alaska Natives were .6% of the population </a:t>
            </a:r>
          </a:p>
          <a:p>
            <a:pPr marL="496571" lvl="1" indent="-248285" algn="l">
              <a:lnSpc>
                <a:spcPts val="3220"/>
              </a:lnSpc>
              <a:spcBef>
                <a:spcPct val="0"/>
              </a:spcBef>
              <a:buFont typeface="Arial"/>
              <a:buChar char="•"/>
            </a:pPr>
            <a:r>
              <a:rPr lang="en-US" sz="2300" u="none">
                <a:solidFill>
                  <a:srgbClr val="000000"/>
                </a:solidFill>
                <a:latin typeface="Open Sauce Light"/>
              </a:rPr>
              <a:t>1 in 51 children in out of home care for non-natives </a:t>
            </a:r>
          </a:p>
          <a:p>
            <a:pPr marL="496571" lvl="1" indent="-248285" algn="l">
              <a:lnSpc>
                <a:spcPts val="3220"/>
              </a:lnSpc>
              <a:spcBef>
                <a:spcPct val="0"/>
              </a:spcBef>
              <a:buFont typeface="Arial"/>
              <a:buChar char="•"/>
            </a:pPr>
            <a:r>
              <a:rPr lang="en-US" sz="2300" u="none">
                <a:solidFill>
                  <a:srgbClr val="000000"/>
                </a:solidFill>
                <a:latin typeface="Open Sauce Light"/>
              </a:rPr>
              <a:t>25% of Indian Children in out of home care</a:t>
            </a:r>
          </a:p>
          <a:p>
            <a:pPr marL="0" lvl="0" indent="0" algn="l">
              <a:lnSpc>
                <a:spcPts val="3220"/>
              </a:lnSpc>
              <a:spcBef>
                <a:spcPct val="0"/>
              </a:spcBef>
            </a:pPr>
            <a:r>
              <a:rPr lang="en-US" sz="2300" u="none">
                <a:solidFill>
                  <a:srgbClr val="000000"/>
                </a:solidFill>
                <a:latin typeface="Open Sauce Light"/>
              </a:rPr>
              <a:t>2020 Census American Indians/Alaska Natives were 2.9% of the population </a:t>
            </a:r>
          </a:p>
          <a:p>
            <a:pPr marL="0" lvl="0" indent="0" algn="l">
              <a:lnSpc>
                <a:spcPts val="3219"/>
              </a:lnSpc>
              <a:spcBef>
                <a:spcPct val="0"/>
              </a:spcBef>
            </a:pPr>
            <a:endParaRPr lang="en-US" sz="2300" u="none">
              <a:solidFill>
                <a:srgbClr val="000000"/>
              </a:solidFill>
              <a:latin typeface="Open Sauce Light"/>
            </a:endParaRPr>
          </a:p>
        </p:txBody>
      </p:sp>
      <p:sp>
        <p:nvSpPr>
          <p:cNvPr id="8" name="TextBox 8"/>
          <p:cNvSpPr txBox="1"/>
          <p:nvPr/>
        </p:nvSpPr>
        <p:spPr>
          <a:xfrm>
            <a:off x="8550084" y="4693285"/>
            <a:ext cx="7703092" cy="547370"/>
          </a:xfrm>
          <a:prstGeom prst="rect">
            <a:avLst/>
          </a:prstGeom>
        </p:spPr>
        <p:txBody>
          <a:bodyPr lIns="0" tIns="0" rIns="0" bIns="0" rtlCol="0" anchor="t">
            <a:spAutoFit/>
          </a:bodyPr>
          <a:lstStyle/>
          <a:p>
            <a:pPr>
              <a:lnSpc>
                <a:spcPts val="4480"/>
              </a:lnSpc>
            </a:pPr>
            <a:r>
              <a:rPr lang="en-US" sz="3200">
                <a:solidFill>
                  <a:srgbClr val="727959"/>
                </a:solidFill>
                <a:latin typeface="Forum"/>
              </a:rPr>
              <a:t>NATIONAL CRISIS</a:t>
            </a:r>
          </a:p>
        </p:txBody>
      </p:sp>
      <p:sp>
        <p:nvSpPr>
          <p:cNvPr id="9" name="TextBox 9"/>
          <p:cNvSpPr txBox="1"/>
          <p:nvPr/>
        </p:nvSpPr>
        <p:spPr>
          <a:xfrm>
            <a:off x="1028700" y="4100195"/>
            <a:ext cx="4900563" cy="1962785"/>
          </a:xfrm>
          <a:prstGeom prst="rect">
            <a:avLst/>
          </a:prstGeom>
        </p:spPr>
        <p:txBody>
          <a:bodyPr lIns="0" tIns="0" rIns="0" bIns="0" rtlCol="0" anchor="t">
            <a:spAutoFit/>
          </a:bodyPr>
          <a:lstStyle/>
          <a:p>
            <a:pPr marL="0" lvl="0" indent="0" algn="l">
              <a:lnSpc>
                <a:spcPts val="7839"/>
              </a:lnSpc>
              <a:spcBef>
                <a:spcPct val="0"/>
              </a:spcBef>
            </a:pPr>
            <a:r>
              <a:rPr lang="en-US" sz="5600">
                <a:solidFill>
                  <a:srgbClr val="FFFFFF"/>
                </a:solidFill>
                <a:latin typeface="Forum"/>
              </a:rPr>
              <a:t>ARRIVING AT ICWA</a:t>
            </a:r>
          </a:p>
        </p:txBody>
      </p:sp>
      <p:sp>
        <p:nvSpPr>
          <p:cNvPr id="10" name="TextBox 10"/>
          <p:cNvSpPr txBox="1"/>
          <p:nvPr/>
        </p:nvSpPr>
        <p:spPr>
          <a:xfrm>
            <a:off x="7773855" y="9606281"/>
            <a:ext cx="10514145" cy="257174"/>
          </a:xfrm>
          <a:prstGeom prst="rect">
            <a:avLst/>
          </a:prstGeom>
        </p:spPr>
        <p:txBody>
          <a:bodyPr lIns="0" tIns="0" rIns="0" bIns="0" rtlCol="0" anchor="t">
            <a:spAutoFit/>
          </a:bodyPr>
          <a:lstStyle/>
          <a:p>
            <a:pPr marL="0" lvl="0" indent="0" algn="l">
              <a:lnSpc>
                <a:spcPts val="2100"/>
              </a:lnSpc>
              <a:spcBef>
                <a:spcPct val="0"/>
              </a:spcBef>
            </a:pPr>
            <a:r>
              <a:rPr lang="en-US" sz="1500">
                <a:solidFill>
                  <a:srgbClr val="000000"/>
                </a:solidFill>
                <a:latin typeface="Open Sauce Light"/>
              </a:rPr>
              <a:t>Case Family Programs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40189" y="4125585"/>
            <a:ext cx="14207621" cy="1238250"/>
          </a:xfrm>
          <a:prstGeom prst="rect">
            <a:avLst/>
          </a:prstGeom>
        </p:spPr>
        <p:txBody>
          <a:bodyPr lIns="0" tIns="0" rIns="0" bIns="0" rtlCol="0" anchor="t">
            <a:spAutoFit/>
          </a:bodyPr>
          <a:lstStyle/>
          <a:p>
            <a:pPr marL="0" lvl="0" indent="0" algn="ctr">
              <a:lnSpc>
                <a:spcPts val="9600"/>
              </a:lnSpc>
            </a:pPr>
            <a:r>
              <a:rPr lang="en-US" sz="8000">
                <a:solidFill>
                  <a:srgbClr val="727959"/>
                </a:solidFill>
                <a:latin typeface="Forum"/>
              </a:rPr>
              <a:t>OUTLINES</a:t>
            </a:r>
          </a:p>
        </p:txBody>
      </p:sp>
      <p:sp>
        <p:nvSpPr>
          <p:cNvPr id="3" name="TextBox 3"/>
          <p:cNvSpPr txBox="1"/>
          <p:nvPr/>
        </p:nvSpPr>
        <p:spPr>
          <a:xfrm>
            <a:off x="4414657" y="5651510"/>
            <a:ext cx="9458686" cy="1976755"/>
          </a:xfrm>
          <a:prstGeom prst="rect">
            <a:avLst/>
          </a:prstGeom>
        </p:spPr>
        <p:txBody>
          <a:bodyPr lIns="0" tIns="0" rIns="0" bIns="0" rtlCol="0" anchor="t">
            <a:spAutoFit/>
          </a:bodyPr>
          <a:lstStyle/>
          <a:p>
            <a:pPr algn="ctr">
              <a:lnSpc>
                <a:spcPts val="3919"/>
              </a:lnSpc>
            </a:pPr>
            <a:r>
              <a:rPr lang="en-US" sz="2799">
                <a:solidFill>
                  <a:srgbClr val="000000"/>
                </a:solidFill>
                <a:latin typeface="Open Sauce Light"/>
              </a:rPr>
              <a:t>Introduction</a:t>
            </a:r>
          </a:p>
          <a:p>
            <a:pPr algn="ctr">
              <a:lnSpc>
                <a:spcPts val="3919"/>
              </a:lnSpc>
            </a:pPr>
            <a:r>
              <a:rPr lang="en-US" sz="2799">
                <a:solidFill>
                  <a:srgbClr val="000000"/>
                </a:solidFill>
                <a:latin typeface="Open Sauce Light"/>
              </a:rPr>
              <a:t>Historical &amp; Legal Background</a:t>
            </a:r>
          </a:p>
          <a:p>
            <a:pPr algn="ctr">
              <a:lnSpc>
                <a:spcPts val="3919"/>
              </a:lnSpc>
            </a:pPr>
            <a:r>
              <a:rPr lang="en-US" sz="2799">
                <a:solidFill>
                  <a:srgbClr val="000000"/>
                </a:solidFill>
                <a:latin typeface="Open Sauce Light"/>
              </a:rPr>
              <a:t>Practice Tips </a:t>
            </a:r>
          </a:p>
          <a:p>
            <a:pPr algn="ctr">
              <a:lnSpc>
                <a:spcPts val="3919"/>
              </a:lnSpc>
              <a:spcBef>
                <a:spcPct val="0"/>
              </a:spcBef>
            </a:pPr>
            <a:r>
              <a:rPr lang="en-US" sz="2800">
                <a:solidFill>
                  <a:srgbClr val="000000"/>
                </a:solidFill>
                <a:latin typeface="Open Sauce Light"/>
              </a:rPr>
              <a:t>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81192"/>
            <a:ext cx="16230600" cy="970055"/>
          </a:xfrm>
          <a:prstGeom prst="rect">
            <a:avLst/>
          </a:prstGeom>
        </p:spPr>
        <p:txBody>
          <a:bodyPr lIns="0" tIns="0" rIns="0" bIns="0" rtlCol="0" anchor="t">
            <a:spAutoFit/>
          </a:bodyPr>
          <a:lstStyle/>
          <a:p>
            <a:pPr marL="0" lvl="0" indent="0" algn="ctr">
              <a:lnSpc>
                <a:spcPts val="7840"/>
              </a:lnSpc>
              <a:spcBef>
                <a:spcPct val="0"/>
              </a:spcBef>
            </a:pPr>
            <a:r>
              <a:rPr lang="en-US" sz="5600">
                <a:solidFill>
                  <a:srgbClr val="727959"/>
                </a:solidFill>
                <a:latin typeface="Forum"/>
              </a:rPr>
              <a:t>NOTICE</a:t>
            </a:r>
          </a:p>
        </p:txBody>
      </p:sp>
      <p:sp>
        <p:nvSpPr>
          <p:cNvPr id="3" name="TextBox 3"/>
          <p:cNvSpPr txBox="1"/>
          <p:nvPr/>
        </p:nvSpPr>
        <p:spPr>
          <a:xfrm>
            <a:off x="689780" y="1779796"/>
            <a:ext cx="677839" cy="1387475"/>
          </a:xfrm>
          <a:prstGeom prst="rect">
            <a:avLst/>
          </a:prstGeom>
        </p:spPr>
        <p:txBody>
          <a:bodyPr lIns="0" tIns="0" rIns="0" bIns="0" rtlCol="0" anchor="t">
            <a:spAutoFit/>
          </a:bodyPr>
          <a:lstStyle/>
          <a:p>
            <a:pPr marL="0" lvl="0" indent="0">
              <a:lnSpc>
                <a:spcPts val="11200"/>
              </a:lnSpc>
              <a:spcBef>
                <a:spcPct val="0"/>
              </a:spcBef>
            </a:pPr>
            <a:r>
              <a:rPr lang="en-US" sz="8000">
                <a:solidFill>
                  <a:srgbClr val="727959">
                    <a:alpha val="29804"/>
                  </a:srgbClr>
                </a:solidFill>
                <a:latin typeface="Forum"/>
              </a:rPr>
              <a:t>1</a:t>
            </a:r>
          </a:p>
        </p:txBody>
      </p:sp>
      <p:sp>
        <p:nvSpPr>
          <p:cNvPr id="4" name="TextBox 4"/>
          <p:cNvSpPr txBox="1"/>
          <p:nvPr/>
        </p:nvSpPr>
        <p:spPr>
          <a:xfrm>
            <a:off x="689780" y="6426035"/>
            <a:ext cx="677839" cy="1387475"/>
          </a:xfrm>
          <a:prstGeom prst="rect">
            <a:avLst/>
          </a:prstGeom>
        </p:spPr>
        <p:txBody>
          <a:bodyPr lIns="0" tIns="0" rIns="0" bIns="0" rtlCol="0" anchor="t">
            <a:spAutoFit/>
          </a:bodyPr>
          <a:lstStyle/>
          <a:p>
            <a:pPr marL="0" lvl="0" indent="0">
              <a:lnSpc>
                <a:spcPts val="11200"/>
              </a:lnSpc>
              <a:spcBef>
                <a:spcPct val="0"/>
              </a:spcBef>
            </a:pPr>
            <a:r>
              <a:rPr lang="en-US" sz="8000">
                <a:solidFill>
                  <a:srgbClr val="727959">
                    <a:alpha val="29804"/>
                  </a:srgbClr>
                </a:solidFill>
                <a:latin typeface="Forum"/>
              </a:rPr>
              <a:t>3</a:t>
            </a:r>
          </a:p>
        </p:txBody>
      </p:sp>
      <p:sp>
        <p:nvSpPr>
          <p:cNvPr id="5" name="TextBox 5"/>
          <p:cNvSpPr txBox="1"/>
          <p:nvPr/>
        </p:nvSpPr>
        <p:spPr>
          <a:xfrm>
            <a:off x="9715364" y="1779796"/>
            <a:ext cx="677839" cy="1387475"/>
          </a:xfrm>
          <a:prstGeom prst="rect">
            <a:avLst/>
          </a:prstGeom>
        </p:spPr>
        <p:txBody>
          <a:bodyPr lIns="0" tIns="0" rIns="0" bIns="0" rtlCol="0" anchor="t">
            <a:spAutoFit/>
          </a:bodyPr>
          <a:lstStyle/>
          <a:p>
            <a:pPr marL="0" lvl="0" indent="0">
              <a:lnSpc>
                <a:spcPts val="11200"/>
              </a:lnSpc>
              <a:spcBef>
                <a:spcPct val="0"/>
              </a:spcBef>
            </a:pPr>
            <a:r>
              <a:rPr lang="en-US" sz="8000">
                <a:solidFill>
                  <a:srgbClr val="727959">
                    <a:alpha val="29804"/>
                  </a:srgbClr>
                </a:solidFill>
                <a:latin typeface="Forum"/>
              </a:rPr>
              <a:t>2</a:t>
            </a:r>
          </a:p>
        </p:txBody>
      </p:sp>
      <p:sp>
        <p:nvSpPr>
          <p:cNvPr id="6" name="TextBox 6"/>
          <p:cNvSpPr txBox="1"/>
          <p:nvPr/>
        </p:nvSpPr>
        <p:spPr>
          <a:xfrm>
            <a:off x="9715364" y="6119648"/>
            <a:ext cx="677839" cy="1387475"/>
          </a:xfrm>
          <a:prstGeom prst="rect">
            <a:avLst/>
          </a:prstGeom>
        </p:spPr>
        <p:txBody>
          <a:bodyPr lIns="0" tIns="0" rIns="0" bIns="0" rtlCol="0" anchor="t">
            <a:spAutoFit/>
          </a:bodyPr>
          <a:lstStyle/>
          <a:p>
            <a:pPr marL="0" lvl="0" indent="0">
              <a:lnSpc>
                <a:spcPts val="11200"/>
              </a:lnSpc>
              <a:spcBef>
                <a:spcPct val="0"/>
              </a:spcBef>
            </a:pPr>
            <a:r>
              <a:rPr lang="en-US" sz="8000">
                <a:solidFill>
                  <a:srgbClr val="727959">
                    <a:alpha val="29804"/>
                  </a:srgbClr>
                </a:solidFill>
                <a:latin typeface="Forum"/>
              </a:rPr>
              <a:t>4</a:t>
            </a:r>
          </a:p>
        </p:txBody>
      </p:sp>
      <p:sp>
        <p:nvSpPr>
          <p:cNvPr id="7" name="TextBox 7"/>
          <p:cNvSpPr txBox="1"/>
          <p:nvPr/>
        </p:nvSpPr>
        <p:spPr>
          <a:xfrm>
            <a:off x="10785264" y="2252236"/>
            <a:ext cx="6010068" cy="547370"/>
          </a:xfrm>
          <a:prstGeom prst="rect">
            <a:avLst/>
          </a:prstGeom>
        </p:spPr>
        <p:txBody>
          <a:bodyPr lIns="0" tIns="0" rIns="0" bIns="0" rtlCol="0" anchor="t">
            <a:spAutoFit/>
          </a:bodyPr>
          <a:lstStyle/>
          <a:p>
            <a:pPr marL="0" lvl="0" indent="0">
              <a:lnSpc>
                <a:spcPts val="4480"/>
              </a:lnSpc>
              <a:spcBef>
                <a:spcPct val="0"/>
              </a:spcBef>
            </a:pPr>
            <a:r>
              <a:rPr lang="en-US" sz="3200">
                <a:solidFill>
                  <a:srgbClr val="727959"/>
                </a:solidFill>
                <a:latin typeface="Forum"/>
              </a:rPr>
              <a:t>WHO GETS NOTIFIED</a:t>
            </a:r>
          </a:p>
        </p:txBody>
      </p:sp>
      <p:sp>
        <p:nvSpPr>
          <p:cNvPr id="8" name="TextBox 8"/>
          <p:cNvSpPr txBox="1"/>
          <p:nvPr/>
        </p:nvSpPr>
        <p:spPr>
          <a:xfrm>
            <a:off x="10576539" y="6592088"/>
            <a:ext cx="6010068" cy="547370"/>
          </a:xfrm>
          <a:prstGeom prst="rect">
            <a:avLst/>
          </a:prstGeom>
        </p:spPr>
        <p:txBody>
          <a:bodyPr lIns="0" tIns="0" rIns="0" bIns="0" rtlCol="0" anchor="t">
            <a:spAutoFit/>
          </a:bodyPr>
          <a:lstStyle/>
          <a:p>
            <a:pPr marL="0" lvl="0" indent="0">
              <a:lnSpc>
                <a:spcPts val="4480"/>
              </a:lnSpc>
              <a:spcBef>
                <a:spcPct val="0"/>
              </a:spcBef>
            </a:pPr>
            <a:r>
              <a:rPr lang="en-US" sz="3200">
                <a:solidFill>
                  <a:srgbClr val="727959"/>
                </a:solidFill>
                <a:latin typeface="Forum"/>
              </a:rPr>
              <a:t>WHAT'S IN A  NOTICE</a:t>
            </a:r>
          </a:p>
        </p:txBody>
      </p:sp>
      <p:sp>
        <p:nvSpPr>
          <p:cNvPr id="9" name="TextBox 9"/>
          <p:cNvSpPr txBox="1"/>
          <p:nvPr/>
        </p:nvSpPr>
        <p:spPr>
          <a:xfrm>
            <a:off x="1367620" y="2200166"/>
            <a:ext cx="6010068" cy="632460"/>
          </a:xfrm>
          <a:prstGeom prst="rect">
            <a:avLst/>
          </a:prstGeom>
        </p:spPr>
        <p:txBody>
          <a:bodyPr lIns="0" tIns="0" rIns="0" bIns="0" rtlCol="0" anchor="t">
            <a:spAutoFit/>
          </a:bodyPr>
          <a:lstStyle/>
          <a:p>
            <a:pPr marL="0" lvl="0" indent="0">
              <a:lnSpc>
                <a:spcPts val="5040"/>
              </a:lnSpc>
              <a:spcBef>
                <a:spcPct val="0"/>
              </a:spcBef>
            </a:pPr>
            <a:r>
              <a:rPr lang="en-US" sz="3600">
                <a:solidFill>
                  <a:srgbClr val="727959"/>
                </a:solidFill>
                <a:latin typeface="Forum"/>
              </a:rPr>
              <a:t>WHEN TO NOTIFY</a:t>
            </a:r>
          </a:p>
        </p:txBody>
      </p:sp>
      <p:sp>
        <p:nvSpPr>
          <p:cNvPr id="10" name="TextBox 10"/>
          <p:cNvSpPr txBox="1"/>
          <p:nvPr/>
        </p:nvSpPr>
        <p:spPr>
          <a:xfrm>
            <a:off x="1701393" y="6846405"/>
            <a:ext cx="6010068" cy="632460"/>
          </a:xfrm>
          <a:prstGeom prst="rect">
            <a:avLst/>
          </a:prstGeom>
        </p:spPr>
        <p:txBody>
          <a:bodyPr lIns="0" tIns="0" rIns="0" bIns="0" rtlCol="0" anchor="t">
            <a:spAutoFit/>
          </a:bodyPr>
          <a:lstStyle/>
          <a:p>
            <a:pPr marL="0" lvl="0" indent="0">
              <a:lnSpc>
                <a:spcPts val="5040"/>
              </a:lnSpc>
              <a:spcBef>
                <a:spcPct val="0"/>
              </a:spcBef>
            </a:pPr>
            <a:r>
              <a:rPr lang="en-US" sz="3600">
                <a:solidFill>
                  <a:srgbClr val="727959"/>
                </a:solidFill>
                <a:latin typeface="Forum"/>
              </a:rPr>
              <a:t>HOW NOTICE IS SENT</a:t>
            </a:r>
          </a:p>
        </p:txBody>
      </p:sp>
      <p:sp>
        <p:nvSpPr>
          <p:cNvPr id="11" name="TextBox 11"/>
          <p:cNvSpPr txBox="1"/>
          <p:nvPr/>
        </p:nvSpPr>
        <p:spPr>
          <a:xfrm>
            <a:off x="9715364" y="2941760"/>
            <a:ext cx="6871242" cy="2501265"/>
          </a:xfrm>
          <a:prstGeom prst="rect">
            <a:avLst/>
          </a:prstGeom>
        </p:spPr>
        <p:txBody>
          <a:bodyPr lIns="0" tIns="0" rIns="0" bIns="0" rtlCol="0" anchor="t">
            <a:spAutoFit/>
          </a:bodyPr>
          <a:lstStyle/>
          <a:p>
            <a:pPr marL="518160" lvl="1" indent="-259080">
              <a:lnSpc>
                <a:spcPts val="3359"/>
              </a:lnSpc>
              <a:buFont typeface="Arial"/>
              <a:buChar char="•"/>
            </a:pPr>
            <a:r>
              <a:rPr lang="en-US" sz="2400">
                <a:solidFill>
                  <a:srgbClr val="000000"/>
                </a:solidFill>
                <a:latin typeface="Open Sauce Light"/>
              </a:rPr>
              <a:t>Child’s parents and , if applicable, the Child’s indian custodian</a:t>
            </a:r>
          </a:p>
          <a:p>
            <a:pPr marL="518160" lvl="1" indent="-259080">
              <a:lnSpc>
                <a:spcPts val="3359"/>
              </a:lnSpc>
              <a:buFont typeface="Arial"/>
              <a:buChar char="•"/>
            </a:pPr>
            <a:r>
              <a:rPr lang="en-US" sz="2400">
                <a:solidFill>
                  <a:srgbClr val="000000"/>
                </a:solidFill>
                <a:latin typeface="Open Sauce Light"/>
              </a:rPr>
              <a:t>Any tribe in which the child may be a member or eligible for membership</a:t>
            </a:r>
          </a:p>
          <a:p>
            <a:pPr marL="518160" lvl="1" indent="-259080">
              <a:lnSpc>
                <a:spcPts val="3359"/>
              </a:lnSpc>
              <a:spcBef>
                <a:spcPct val="0"/>
              </a:spcBef>
              <a:buFont typeface="Arial"/>
              <a:buChar char="•"/>
            </a:pPr>
            <a:r>
              <a:rPr lang="en-US" sz="2400">
                <a:solidFill>
                  <a:srgbClr val="000000"/>
                </a:solidFill>
                <a:latin typeface="Open Sauce Light"/>
              </a:rPr>
              <a:t>BIA </a:t>
            </a:r>
          </a:p>
          <a:p>
            <a:pPr marL="0" lvl="0" indent="0">
              <a:lnSpc>
                <a:spcPts val="3359"/>
              </a:lnSpc>
              <a:spcBef>
                <a:spcPct val="0"/>
              </a:spcBef>
            </a:pPr>
            <a:endParaRPr lang="en-US" sz="2400">
              <a:solidFill>
                <a:srgbClr val="000000"/>
              </a:solidFill>
              <a:latin typeface="Open Sauce Light"/>
            </a:endParaRPr>
          </a:p>
        </p:txBody>
      </p:sp>
      <p:sp>
        <p:nvSpPr>
          <p:cNvPr id="12" name="TextBox 12"/>
          <p:cNvSpPr txBox="1"/>
          <p:nvPr/>
        </p:nvSpPr>
        <p:spPr>
          <a:xfrm>
            <a:off x="9715364" y="7431240"/>
            <a:ext cx="6871242" cy="1243965"/>
          </a:xfrm>
          <a:prstGeom prst="rect">
            <a:avLst/>
          </a:prstGeom>
        </p:spPr>
        <p:txBody>
          <a:bodyPr lIns="0" tIns="0" rIns="0" bIns="0" rtlCol="0" anchor="t">
            <a:spAutoFit/>
          </a:bodyPr>
          <a:lstStyle/>
          <a:p>
            <a:pPr marL="518160" lvl="1" indent="-259080">
              <a:lnSpc>
                <a:spcPts val="3359"/>
              </a:lnSpc>
              <a:spcBef>
                <a:spcPct val="0"/>
              </a:spcBef>
              <a:buFont typeface="Arial"/>
              <a:buChar char="•"/>
            </a:pPr>
            <a:r>
              <a:rPr lang="en-US" sz="2400">
                <a:solidFill>
                  <a:srgbClr val="000000"/>
                </a:solidFill>
                <a:latin typeface="Open Sauce Light"/>
              </a:rPr>
              <a:t>Information for tribes to be able to identify membership </a:t>
            </a:r>
          </a:p>
          <a:p>
            <a:pPr marL="0" lvl="0" indent="0">
              <a:lnSpc>
                <a:spcPts val="3359"/>
              </a:lnSpc>
              <a:spcBef>
                <a:spcPct val="0"/>
              </a:spcBef>
            </a:pPr>
            <a:endParaRPr lang="en-US" sz="2400">
              <a:solidFill>
                <a:srgbClr val="000000"/>
              </a:solidFill>
              <a:latin typeface="Open Sauce Light"/>
            </a:endParaRPr>
          </a:p>
        </p:txBody>
      </p:sp>
      <p:sp>
        <p:nvSpPr>
          <p:cNvPr id="13" name="TextBox 13"/>
          <p:cNvSpPr txBox="1"/>
          <p:nvPr/>
        </p:nvSpPr>
        <p:spPr>
          <a:xfrm>
            <a:off x="86336" y="2941760"/>
            <a:ext cx="9057664" cy="3339465"/>
          </a:xfrm>
          <a:prstGeom prst="rect">
            <a:avLst/>
          </a:prstGeom>
        </p:spPr>
        <p:txBody>
          <a:bodyPr lIns="0" tIns="0" rIns="0" bIns="0" rtlCol="0" anchor="t">
            <a:spAutoFit/>
          </a:bodyPr>
          <a:lstStyle/>
          <a:p>
            <a:pPr marL="518160" lvl="1" indent="-259080" algn="just">
              <a:lnSpc>
                <a:spcPts val="3359"/>
              </a:lnSpc>
              <a:buFont typeface="Arial"/>
              <a:buChar char="•"/>
            </a:pPr>
            <a:r>
              <a:rPr lang="en-US" sz="2400">
                <a:solidFill>
                  <a:srgbClr val="000000"/>
                </a:solidFill>
                <a:latin typeface="Open Sauce Light"/>
              </a:rPr>
              <a:t>Court knows or has reason to know. 25 U.S.C. 1912(a). </a:t>
            </a:r>
          </a:p>
          <a:p>
            <a:pPr marL="518160" lvl="1" indent="-259080" algn="just">
              <a:lnSpc>
                <a:spcPts val="3359"/>
              </a:lnSpc>
              <a:buFont typeface="Arial"/>
              <a:buChar char="•"/>
            </a:pPr>
            <a:r>
              <a:rPr lang="en-US" sz="2400">
                <a:solidFill>
                  <a:srgbClr val="000000"/>
                </a:solidFill>
                <a:latin typeface="Open Sauce Light"/>
              </a:rPr>
              <a:t>Involuntary child custody proceeding, following adjudication, removal, termination and adoption. </a:t>
            </a:r>
          </a:p>
          <a:p>
            <a:pPr marL="518160" lvl="1" indent="-259080" algn="just">
              <a:lnSpc>
                <a:spcPts val="3359"/>
              </a:lnSpc>
              <a:buFont typeface="Arial"/>
              <a:buChar char="•"/>
            </a:pPr>
            <a:r>
              <a:rPr lang="en-US" sz="2400">
                <a:solidFill>
                  <a:srgbClr val="000000"/>
                </a:solidFill>
                <a:latin typeface="Open Sauce Light"/>
              </a:rPr>
              <a:t>CFR 23.112 - hearing may be held until at least 10 days after receipt of notice. Additional 20 days to prepare for participation in the proceeding.</a:t>
            </a:r>
          </a:p>
          <a:p>
            <a:pPr algn="just">
              <a:lnSpc>
                <a:spcPts val="3359"/>
              </a:lnSpc>
            </a:pPr>
            <a:r>
              <a:rPr lang="en-US" sz="2400">
                <a:solidFill>
                  <a:srgbClr val="000000"/>
                </a:solidFill>
                <a:latin typeface="Open Sauce Light"/>
              </a:rPr>
              <a:t>*does not preclude intervention pursuant to 1911(c)</a:t>
            </a:r>
          </a:p>
          <a:p>
            <a:pPr algn="just">
              <a:lnSpc>
                <a:spcPts val="3359"/>
              </a:lnSpc>
              <a:spcBef>
                <a:spcPct val="0"/>
              </a:spcBef>
            </a:pPr>
            <a:endParaRPr lang="en-US" sz="2400">
              <a:solidFill>
                <a:srgbClr val="000000"/>
              </a:solidFill>
              <a:latin typeface="Open Sauce Light"/>
            </a:endParaRPr>
          </a:p>
        </p:txBody>
      </p:sp>
      <p:sp>
        <p:nvSpPr>
          <p:cNvPr id="14" name="TextBox 14"/>
          <p:cNvSpPr txBox="1"/>
          <p:nvPr/>
        </p:nvSpPr>
        <p:spPr>
          <a:xfrm>
            <a:off x="689780" y="7583640"/>
            <a:ext cx="6871242" cy="2082165"/>
          </a:xfrm>
          <a:prstGeom prst="rect">
            <a:avLst/>
          </a:prstGeom>
        </p:spPr>
        <p:txBody>
          <a:bodyPr lIns="0" tIns="0" rIns="0" bIns="0" rtlCol="0" anchor="t">
            <a:spAutoFit/>
          </a:bodyPr>
          <a:lstStyle/>
          <a:p>
            <a:pPr>
              <a:lnSpc>
                <a:spcPts val="3359"/>
              </a:lnSpc>
            </a:pPr>
            <a:r>
              <a:rPr lang="en-US" sz="2400">
                <a:solidFill>
                  <a:srgbClr val="000000"/>
                </a:solidFill>
                <a:latin typeface="Open Sauce Light"/>
              </a:rPr>
              <a:t>Registered or certified mail with a return receipt. BIA Guidelines 2016</a:t>
            </a:r>
          </a:p>
          <a:p>
            <a:pPr>
              <a:lnSpc>
                <a:spcPts val="3359"/>
              </a:lnSpc>
            </a:pPr>
            <a:r>
              <a:rPr lang="en-US" sz="2400">
                <a:solidFill>
                  <a:srgbClr val="000000"/>
                </a:solidFill>
                <a:latin typeface="Open Sauce Light"/>
              </a:rPr>
              <a:t>* can send via email but still have to send mail with return receipt</a:t>
            </a:r>
          </a:p>
          <a:p>
            <a:pPr marL="0" lvl="0" indent="0">
              <a:lnSpc>
                <a:spcPts val="3359"/>
              </a:lnSpc>
              <a:spcBef>
                <a:spcPct val="0"/>
              </a:spcBef>
            </a:pPr>
            <a:endParaRPr lang="en-US" sz="2400">
              <a:solidFill>
                <a:srgbClr val="000000"/>
              </a:solidFill>
              <a:latin typeface="Open Sauce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4875"/>
            <a:ext cx="6623592" cy="1962785"/>
          </a:xfrm>
          <a:prstGeom prst="rect">
            <a:avLst/>
          </a:prstGeom>
        </p:spPr>
        <p:txBody>
          <a:bodyPr lIns="0" tIns="0" rIns="0" bIns="0" rtlCol="0" anchor="t">
            <a:spAutoFit/>
          </a:bodyPr>
          <a:lstStyle/>
          <a:p>
            <a:pPr marL="0" lvl="0" indent="0" algn="l">
              <a:lnSpc>
                <a:spcPts val="7840"/>
              </a:lnSpc>
              <a:spcBef>
                <a:spcPct val="0"/>
              </a:spcBef>
            </a:pPr>
            <a:r>
              <a:rPr lang="en-US" sz="5600">
                <a:solidFill>
                  <a:srgbClr val="727959"/>
                </a:solidFill>
                <a:latin typeface="Forum"/>
              </a:rPr>
              <a:t>DETERMINING ICWA APPLICABILITY</a:t>
            </a:r>
          </a:p>
        </p:txBody>
      </p:sp>
      <p:sp>
        <p:nvSpPr>
          <p:cNvPr id="3" name="TextBox 3"/>
          <p:cNvSpPr txBox="1"/>
          <p:nvPr/>
        </p:nvSpPr>
        <p:spPr>
          <a:xfrm>
            <a:off x="1028700" y="4619979"/>
            <a:ext cx="6623592" cy="2966085"/>
          </a:xfrm>
          <a:prstGeom prst="rect">
            <a:avLst/>
          </a:prstGeom>
        </p:spPr>
        <p:txBody>
          <a:bodyPr lIns="0" tIns="0" rIns="0" bIns="0" rtlCol="0" anchor="t">
            <a:spAutoFit/>
          </a:bodyPr>
          <a:lstStyle/>
          <a:p>
            <a:pPr>
              <a:lnSpc>
                <a:spcPts val="2940"/>
              </a:lnSpc>
            </a:pPr>
            <a:r>
              <a:rPr lang="en-US" sz="2100">
                <a:solidFill>
                  <a:srgbClr val="000000"/>
                </a:solidFill>
                <a:latin typeface="Open Sauce Light"/>
              </a:rPr>
              <a:t>Placement resulting in a status offense</a:t>
            </a:r>
          </a:p>
          <a:p>
            <a:pPr>
              <a:lnSpc>
                <a:spcPts val="2940"/>
              </a:lnSpc>
            </a:pPr>
            <a:endParaRPr lang="en-US" sz="2100">
              <a:solidFill>
                <a:srgbClr val="000000"/>
              </a:solidFill>
              <a:latin typeface="Open Sauce Light"/>
            </a:endParaRPr>
          </a:p>
          <a:p>
            <a:pPr>
              <a:lnSpc>
                <a:spcPts val="2940"/>
              </a:lnSpc>
            </a:pPr>
            <a:r>
              <a:rPr lang="en-US" sz="2100">
                <a:solidFill>
                  <a:srgbClr val="000000"/>
                </a:solidFill>
                <a:latin typeface="Open Sauce Light"/>
              </a:rPr>
              <a:t>Guardianship or conservatorships</a:t>
            </a:r>
          </a:p>
          <a:p>
            <a:pPr>
              <a:lnSpc>
                <a:spcPts val="2940"/>
              </a:lnSpc>
            </a:pPr>
            <a:endParaRPr lang="en-US" sz="2100">
              <a:solidFill>
                <a:srgbClr val="000000"/>
              </a:solidFill>
              <a:latin typeface="Open Sauce Light"/>
            </a:endParaRPr>
          </a:p>
          <a:p>
            <a:pPr>
              <a:lnSpc>
                <a:spcPts val="2940"/>
              </a:lnSpc>
            </a:pPr>
            <a:r>
              <a:rPr lang="en-US" sz="2100">
                <a:solidFill>
                  <a:srgbClr val="000000"/>
                </a:solidFill>
                <a:latin typeface="Open Sauce Light"/>
              </a:rPr>
              <a:t>Involuntary proceedings </a:t>
            </a:r>
          </a:p>
          <a:p>
            <a:pPr>
              <a:lnSpc>
                <a:spcPts val="2940"/>
              </a:lnSpc>
            </a:pPr>
            <a:endParaRPr lang="en-US" sz="2100">
              <a:solidFill>
                <a:srgbClr val="000000"/>
              </a:solidFill>
              <a:latin typeface="Open Sauce Light"/>
            </a:endParaRPr>
          </a:p>
          <a:p>
            <a:pPr>
              <a:lnSpc>
                <a:spcPts val="2940"/>
              </a:lnSpc>
            </a:pPr>
            <a:r>
              <a:rPr lang="en-US" sz="2100">
                <a:solidFill>
                  <a:srgbClr val="000000"/>
                </a:solidFill>
                <a:latin typeface="Open Sauce Light"/>
              </a:rPr>
              <a:t>Voluntary proceedings - including adoption</a:t>
            </a:r>
          </a:p>
          <a:p>
            <a:pPr marL="0" lvl="0" indent="0" algn="l">
              <a:lnSpc>
                <a:spcPts val="2940"/>
              </a:lnSpc>
              <a:spcBef>
                <a:spcPct val="0"/>
              </a:spcBef>
            </a:pPr>
            <a:endParaRPr lang="en-US" sz="2100">
              <a:solidFill>
                <a:srgbClr val="000000"/>
              </a:solidFill>
              <a:latin typeface="Open Sauce Light"/>
            </a:endParaRPr>
          </a:p>
        </p:txBody>
      </p:sp>
      <p:sp>
        <p:nvSpPr>
          <p:cNvPr id="4" name="TextBox 4"/>
          <p:cNvSpPr txBox="1"/>
          <p:nvPr/>
        </p:nvSpPr>
        <p:spPr>
          <a:xfrm>
            <a:off x="8339735" y="1309151"/>
            <a:ext cx="8919565" cy="7949149"/>
          </a:xfrm>
          <a:prstGeom prst="rect">
            <a:avLst/>
          </a:prstGeom>
        </p:spPr>
        <p:txBody>
          <a:bodyPr lIns="0" tIns="0" rIns="0" bIns="0" rtlCol="0" anchor="t">
            <a:spAutoFit/>
          </a:bodyPr>
          <a:lstStyle/>
          <a:p>
            <a:pPr>
              <a:lnSpc>
                <a:spcPts val="2857"/>
              </a:lnSpc>
              <a:spcBef>
                <a:spcPct val="0"/>
              </a:spcBef>
            </a:pPr>
            <a:r>
              <a:rPr lang="en-US" sz="2041">
                <a:solidFill>
                  <a:srgbClr val="000000"/>
                </a:solidFill>
                <a:latin typeface="Open Sauce Light Bold"/>
              </a:rPr>
              <a:t>CFR 23.108</a:t>
            </a:r>
          </a:p>
          <a:p>
            <a:pPr>
              <a:lnSpc>
                <a:spcPts val="2857"/>
              </a:lnSpc>
              <a:spcBef>
                <a:spcPct val="0"/>
              </a:spcBef>
            </a:pPr>
            <a:endParaRPr lang="en-US" sz="2041">
              <a:solidFill>
                <a:srgbClr val="000000"/>
              </a:solidFill>
              <a:latin typeface="Open Sauce Light Bold"/>
            </a:endParaRPr>
          </a:p>
          <a:p>
            <a:pPr>
              <a:lnSpc>
                <a:spcPts val="2857"/>
              </a:lnSpc>
              <a:spcBef>
                <a:spcPct val="0"/>
              </a:spcBef>
            </a:pPr>
            <a:r>
              <a:rPr lang="en-US" sz="2041">
                <a:solidFill>
                  <a:srgbClr val="000000"/>
                </a:solidFill>
                <a:latin typeface="Open Sauce Light"/>
              </a:rPr>
              <a:t>(a) The Indian Tribe of which it is believed the child is a member (or eligible for membership and of which the biological parent is a member) determines whether the child is a member of the Tribe, or whether the child is eligible for membership in the Tribe and a biological parent of the child is a member of the Tribe, except as otherwise provided by Federal or Tribal law.</a:t>
            </a:r>
          </a:p>
          <a:p>
            <a:pPr>
              <a:lnSpc>
                <a:spcPts val="2857"/>
              </a:lnSpc>
              <a:spcBef>
                <a:spcPct val="0"/>
              </a:spcBef>
            </a:pPr>
            <a:endParaRPr lang="en-US" sz="2041">
              <a:solidFill>
                <a:srgbClr val="000000"/>
              </a:solidFill>
              <a:latin typeface="Open Sauce Light"/>
            </a:endParaRPr>
          </a:p>
          <a:p>
            <a:pPr>
              <a:lnSpc>
                <a:spcPts val="2857"/>
              </a:lnSpc>
              <a:spcBef>
                <a:spcPct val="0"/>
              </a:spcBef>
            </a:pPr>
            <a:r>
              <a:rPr lang="en-US" sz="2041">
                <a:solidFill>
                  <a:srgbClr val="000000"/>
                </a:solidFill>
                <a:latin typeface="Open Sauce Light"/>
              </a:rPr>
              <a:t>(b) The determination by a Tribe of whether a child is a member, whether a child is eligible for membership, or whether a biological parent is a member, is solely within the jurisdiction and authority of the Tribe, except as otherwise provided by Federal or Tribal law. The State court may not substitute its own determination regarding a child's membership in a Tribe, a child's eligibility for membership in a Tribe, or a parent's membership in a Tribe.</a:t>
            </a:r>
          </a:p>
          <a:p>
            <a:pPr>
              <a:lnSpc>
                <a:spcPts val="2857"/>
              </a:lnSpc>
              <a:spcBef>
                <a:spcPct val="0"/>
              </a:spcBef>
            </a:pPr>
            <a:endParaRPr lang="en-US" sz="2041">
              <a:solidFill>
                <a:srgbClr val="000000"/>
              </a:solidFill>
              <a:latin typeface="Open Sauce Light"/>
            </a:endParaRPr>
          </a:p>
          <a:p>
            <a:pPr>
              <a:lnSpc>
                <a:spcPts val="2857"/>
              </a:lnSpc>
              <a:spcBef>
                <a:spcPct val="0"/>
              </a:spcBef>
            </a:pPr>
            <a:r>
              <a:rPr lang="en-US" sz="2041">
                <a:solidFill>
                  <a:srgbClr val="000000"/>
                </a:solidFill>
                <a:latin typeface="Open Sauce Light"/>
              </a:rPr>
              <a:t>(c) The State court may rely on facts or documentation indicating a Tribal determination of membership or eligibility for membership in making a judicial determination as to whether the child is an “Indian child.” An example of documentation indicating membership is a document issued by the Tribe, such as Tribal enrollment documentation.</a:t>
            </a:r>
          </a:p>
        </p:txBody>
      </p:sp>
      <p:sp>
        <p:nvSpPr>
          <p:cNvPr id="5" name="TextBox 5"/>
          <p:cNvSpPr txBox="1"/>
          <p:nvPr/>
        </p:nvSpPr>
        <p:spPr>
          <a:xfrm>
            <a:off x="766513" y="3681802"/>
            <a:ext cx="9827807"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727959"/>
                </a:solidFill>
                <a:latin typeface="Forum"/>
              </a:rPr>
              <a:t>IN WHAT COURT PROCEEDINGS?</a:t>
            </a:r>
          </a:p>
        </p:txBody>
      </p:sp>
      <p:sp>
        <p:nvSpPr>
          <p:cNvPr id="6" name="TextBox 6"/>
          <p:cNvSpPr txBox="1"/>
          <p:nvPr/>
        </p:nvSpPr>
        <p:spPr>
          <a:xfrm>
            <a:off x="8460193" y="481330"/>
            <a:ext cx="9827807"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727959"/>
                </a:solidFill>
                <a:latin typeface="Forum"/>
              </a:rPr>
              <a:t>WHO MAKES THE DETERMINATION?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976716" cy="10287000"/>
            <a:chOff x="0" y="0"/>
            <a:chExt cx="2360025" cy="3479800"/>
          </a:xfrm>
        </p:grpSpPr>
        <p:sp>
          <p:nvSpPr>
            <p:cNvPr id="3" name="Freeform 3"/>
            <p:cNvSpPr/>
            <p:nvPr/>
          </p:nvSpPr>
          <p:spPr>
            <a:xfrm>
              <a:off x="0" y="0"/>
              <a:ext cx="2360025" cy="3479800"/>
            </a:xfrm>
            <a:custGeom>
              <a:avLst/>
              <a:gdLst/>
              <a:ahLst/>
              <a:cxnLst/>
              <a:rect l="l" t="t" r="r" b="b"/>
              <a:pathLst>
                <a:path w="2360025" h="3479800">
                  <a:moveTo>
                    <a:pt x="0" y="0"/>
                  </a:moveTo>
                  <a:lnTo>
                    <a:pt x="2360025" y="0"/>
                  </a:lnTo>
                  <a:lnTo>
                    <a:pt x="2360025" y="3479800"/>
                  </a:lnTo>
                  <a:lnTo>
                    <a:pt x="0" y="3479800"/>
                  </a:lnTo>
                  <a:close/>
                </a:path>
              </a:pathLst>
            </a:custGeom>
            <a:solidFill>
              <a:srgbClr val="ABB194"/>
            </a:solidFill>
          </p:spPr>
          <p:txBody>
            <a:bodyPr/>
            <a:lstStyle/>
            <a:p>
              <a:endParaRPr lang="en-US"/>
            </a:p>
          </p:txBody>
        </p:sp>
      </p:grpSp>
      <p:sp>
        <p:nvSpPr>
          <p:cNvPr id="4" name="TextBox 4"/>
          <p:cNvSpPr txBox="1"/>
          <p:nvPr/>
        </p:nvSpPr>
        <p:spPr>
          <a:xfrm>
            <a:off x="7209789" y="990600"/>
            <a:ext cx="10671294" cy="1579880"/>
          </a:xfrm>
          <a:prstGeom prst="rect">
            <a:avLst/>
          </a:prstGeom>
        </p:spPr>
        <p:txBody>
          <a:bodyPr lIns="0" tIns="0" rIns="0" bIns="0" rtlCol="0" anchor="t">
            <a:spAutoFit/>
          </a:bodyPr>
          <a:lstStyle/>
          <a:p>
            <a:pPr algn="just">
              <a:lnSpc>
                <a:spcPts val="3220"/>
              </a:lnSpc>
            </a:pPr>
            <a:r>
              <a:rPr lang="en-US" sz="2300">
                <a:solidFill>
                  <a:srgbClr val="000000"/>
                </a:solidFill>
                <a:latin typeface="Open Sauce Light"/>
              </a:rPr>
              <a:t>“...active efforts have been made to provide remedial services and rehabilitative programs designed to prevent the breakup of the Indian family and that these efforts have proved unsuccessful.</a:t>
            </a:r>
          </a:p>
          <a:p>
            <a:pPr marL="0" lvl="0" indent="0" algn="just">
              <a:lnSpc>
                <a:spcPts val="3219"/>
              </a:lnSpc>
              <a:spcBef>
                <a:spcPct val="0"/>
              </a:spcBef>
            </a:pPr>
            <a:endParaRPr lang="en-US" sz="2300">
              <a:solidFill>
                <a:srgbClr val="000000"/>
              </a:solidFill>
              <a:latin typeface="Open Sauce Light"/>
            </a:endParaRPr>
          </a:p>
        </p:txBody>
      </p:sp>
      <p:sp>
        <p:nvSpPr>
          <p:cNvPr id="5" name="TextBox 5"/>
          <p:cNvSpPr txBox="1"/>
          <p:nvPr/>
        </p:nvSpPr>
        <p:spPr>
          <a:xfrm>
            <a:off x="8550084" y="481330"/>
            <a:ext cx="7703092" cy="547370"/>
          </a:xfrm>
          <a:prstGeom prst="rect">
            <a:avLst/>
          </a:prstGeom>
        </p:spPr>
        <p:txBody>
          <a:bodyPr lIns="0" tIns="0" rIns="0" bIns="0" rtlCol="0" anchor="t">
            <a:spAutoFit/>
          </a:bodyPr>
          <a:lstStyle/>
          <a:p>
            <a:pPr>
              <a:lnSpc>
                <a:spcPts val="4480"/>
              </a:lnSpc>
            </a:pPr>
            <a:r>
              <a:rPr lang="en-US" sz="3200">
                <a:solidFill>
                  <a:srgbClr val="727959"/>
                </a:solidFill>
                <a:latin typeface="Forum"/>
              </a:rPr>
              <a:t>25 U.S.C § 1912(d)</a:t>
            </a:r>
          </a:p>
        </p:txBody>
      </p:sp>
      <p:sp>
        <p:nvSpPr>
          <p:cNvPr id="6" name="TextBox 6"/>
          <p:cNvSpPr txBox="1"/>
          <p:nvPr/>
        </p:nvSpPr>
        <p:spPr>
          <a:xfrm>
            <a:off x="7209789" y="3077210"/>
            <a:ext cx="10846395" cy="4780280"/>
          </a:xfrm>
          <a:prstGeom prst="rect">
            <a:avLst/>
          </a:prstGeom>
        </p:spPr>
        <p:txBody>
          <a:bodyPr lIns="0" tIns="0" rIns="0" bIns="0" rtlCol="0" anchor="t">
            <a:spAutoFit/>
          </a:bodyPr>
          <a:lstStyle/>
          <a:p>
            <a:pPr>
              <a:lnSpc>
                <a:spcPts val="3220"/>
              </a:lnSpc>
            </a:pPr>
            <a:r>
              <a:rPr lang="en-US" sz="2300">
                <a:solidFill>
                  <a:srgbClr val="000000"/>
                </a:solidFill>
                <a:latin typeface="Open Sauce Light"/>
              </a:rPr>
              <a:t>(Key notes: </a:t>
            </a:r>
          </a:p>
          <a:p>
            <a:pPr marL="496571" lvl="1" indent="-248285">
              <a:lnSpc>
                <a:spcPts val="3220"/>
              </a:lnSpc>
              <a:buFont typeface="Arial"/>
              <a:buChar char="•"/>
            </a:pPr>
            <a:r>
              <a:rPr lang="en-US" sz="2300">
                <a:solidFill>
                  <a:srgbClr val="000000"/>
                </a:solidFill>
                <a:latin typeface="Open Sauce Light"/>
              </a:rPr>
              <a:t>more than reasonable efforts</a:t>
            </a:r>
          </a:p>
          <a:p>
            <a:pPr marL="496571" lvl="1" indent="-248285">
              <a:lnSpc>
                <a:spcPts val="3220"/>
              </a:lnSpc>
              <a:buFont typeface="Arial"/>
              <a:buChar char="•"/>
            </a:pPr>
            <a:r>
              <a:rPr lang="en-US" sz="2300">
                <a:solidFill>
                  <a:srgbClr val="000000"/>
                </a:solidFill>
                <a:latin typeface="Open Sauce Light"/>
              </a:rPr>
              <a:t>consistent with social and cultural condistions and way of life of the Indian child’s tribe. </a:t>
            </a:r>
          </a:p>
          <a:p>
            <a:pPr marL="496571" lvl="1" indent="-248285">
              <a:lnSpc>
                <a:spcPts val="3220"/>
              </a:lnSpc>
              <a:buFont typeface="Arial"/>
              <a:buChar char="•"/>
            </a:pPr>
            <a:r>
              <a:rPr lang="en-US" sz="2300">
                <a:solidFill>
                  <a:srgbClr val="000000"/>
                </a:solidFill>
                <a:latin typeface="Open Sauce Light"/>
              </a:rPr>
              <a:t>request to the tribe for customary support and services</a:t>
            </a:r>
          </a:p>
          <a:p>
            <a:pPr marL="496571" lvl="1" indent="-248285">
              <a:lnSpc>
                <a:spcPts val="3220"/>
              </a:lnSpc>
              <a:buFont typeface="Arial"/>
              <a:buChar char="•"/>
            </a:pPr>
            <a:r>
              <a:rPr lang="en-US" sz="2300">
                <a:solidFill>
                  <a:srgbClr val="000000"/>
                </a:solidFill>
                <a:latin typeface="Open Sauce Light"/>
              </a:rPr>
              <a:t>culturally appropriate and available resources and preservation alternatives</a:t>
            </a:r>
          </a:p>
          <a:p>
            <a:pPr marL="496571" lvl="1" indent="-248285">
              <a:lnSpc>
                <a:spcPts val="3220"/>
              </a:lnSpc>
              <a:buFont typeface="Arial"/>
              <a:buChar char="•"/>
            </a:pPr>
            <a:r>
              <a:rPr lang="en-US" sz="2300">
                <a:solidFill>
                  <a:srgbClr val="000000"/>
                </a:solidFill>
                <a:latin typeface="Open Sauce Light"/>
              </a:rPr>
              <a:t>identification of extended family members - diligent search</a:t>
            </a:r>
          </a:p>
          <a:p>
            <a:pPr marL="496571" lvl="1" indent="-248285">
              <a:lnSpc>
                <a:spcPts val="3220"/>
              </a:lnSpc>
              <a:buFont typeface="Arial"/>
              <a:buChar char="•"/>
            </a:pPr>
            <a:r>
              <a:rPr lang="en-US" sz="2300">
                <a:solidFill>
                  <a:srgbClr val="000000"/>
                </a:solidFill>
                <a:latin typeface="Open Sauce Light"/>
              </a:rPr>
              <a:t>engagement with ICWA rep</a:t>
            </a:r>
          </a:p>
          <a:p>
            <a:pPr marL="496571" lvl="1" indent="-248285">
              <a:lnSpc>
                <a:spcPts val="3220"/>
              </a:lnSpc>
              <a:buFont typeface="Arial"/>
              <a:buChar char="•"/>
            </a:pPr>
            <a:r>
              <a:rPr lang="en-US" sz="2300">
                <a:solidFill>
                  <a:srgbClr val="000000"/>
                </a:solidFill>
                <a:latin typeface="Open Sauce Light"/>
              </a:rPr>
              <a:t>written report of active efforts</a:t>
            </a:r>
          </a:p>
          <a:p>
            <a:pPr marL="496571" lvl="1" indent="-248285" algn="l">
              <a:lnSpc>
                <a:spcPts val="3220"/>
              </a:lnSpc>
              <a:spcBef>
                <a:spcPct val="0"/>
              </a:spcBef>
              <a:buFont typeface="Arial"/>
              <a:buChar char="•"/>
            </a:pPr>
            <a:endParaRPr lang="en-US" sz="2300">
              <a:solidFill>
                <a:srgbClr val="000000"/>
              </a:solidFill>
              <a:latin typeface="Open Sauce Light"/>
            </a:endParaRPr>
          </a:p>
          <a:p>
            <a:pPr marL="0" lvl="0" indent="0" algn="l">
              <a:lnSpc>
                <a:spcPts val="3219"/>
              </a:lnSpc>
              <a:spcBef>
                <a:spcPct val="0"/>
              </a:spcBef>
            </a:pPr>
            <a:endParaRPr lang="en-US" sz="2300">
              <a:solidFill>
                <a:srgbClr val="000000"/>
              </a:solidFill>
              <a:latin typeface="Open Sauce Light"/>
            </a:endParaRPr>
          </a:p>
        </p:txBody>
      </p:sp>
      <p:sp>
        <p:nvSpPr>
          <p:cNvPr id="7" name="TextBox 7"/>
          <p:cNvSpPr txBox="1"/>
          <p:nvPr/>
        </p:nvSpPr>
        <p:spPr>
          <a:xfrm>
            <a:off x="8316288" y="2263457"/>
            <a:ext cx="7703092" cy="547370"/>
          </a:xfrm>
          <a:prstGeom prst="rect">
            <a:avLst/>
          </a:prstGeom>
        </p:spPr>
        <p:txBody>
          <a:bodyPr lIns="0" tIns="0" rIns="0" bIns="0" rtlCol="0" anchor="t">
            <a:spAutoFit/>
          </a:bodyPr>
          <a:lstStyle/>
          <a:p>
            <a:pPr>
              <a:lnSpc>
                <a:spcPts val="4480"/>
              </a:lnSpc>
            </a:pPr>
            <a:r>
              <a:rPr lang="en-US" sz="3200">
                <a:solidFill>
                  <a:srgbClr val="727959"/>
                </a:solidFill>
                <a:latin typeface="Forum"/>
              </a:rPr>
              <a:t>NEB. REV. STAT. 43-1503(1)</a:t>
            </a:r>
          </a:p>
        </p:txBody>
      </p:sp>
      <p:sp>
        <p:nvSpPr>
          <p:cNvPr id="8" name="TextBox 8"/>
          <p:cNvSpPr txBox="1"/>
          <p:nvPr/>
        </p:nvSpPr>
        <p:spPr>
          <a:xfrm>
            <a:off x="1028700" y="4100195"/>
            <a:ext cx="4900563" cy="1962785"/>
          </a:xfrm>
          <a:prstGeom prst="rect">
            <a:avLst/>
          </a:prstGeom>
        </p:spPr>
        <p:txBody>
          <a:bodyPr lIns="0" tIns="0" rIns="0" bIns="0" rtlCol="0" anchor="t">
            <a:spAutoFit/>
          </a:bodyPr>
          <a:lstStyle/>
          <a:p>
            <a:pPr marL="0" lvl="0" indent="0" algn="l">
              <a:lnSpc>
                <a:spcPts val="7839"/>
              </a:lnSpc>
              <a:spcBef>
                <a:spcPct val="0"/>
              </a:spcBef>
            </a:pPr>
            <a:r>
              <a:rPr lang="en-US" sz="5600">
                <a:solidFill>
                  <a:srgbClr val="FFFFFF"/>
                </a:solidFill>
                <a:latin typeface="Forum"/>
              </a:rPr>
              <a:t>ACTIVE EFFORTS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976716" cy="10287000"/>
            <a:chOff x="0" y="0"/>
            <a:chExt cx="2360025" cy="3479800"/>
          </a:xfrm>
        </p:grpSpPr>
        <p:sp>
          <p:nvSpPr>
            <p:cNvPr id="3" name="Freeform 3"/>
            <p:cNvSpPr/>
            <p:nvPr/>
          </p:nvSpPr>
          <p:spPr>
            <a:xfrm>
              <a:off x="0" y="0"/>
              <a:ext cx="2360025" cy="3479800"/>
            </a:xfrm>
            <a:custGeom>
              <a:avLst/>
              <a:gdLst/>
              <a:ahLst/>
              <a:cxnLst/>
              <a:rect l="l" t="t" r="r" b="b"/>
              <a:pathLst>
                <a:path w="2360025" h="3479800">
                  <a:moveTo>
                    <a:pt x="0" y="0"/>
                  </a:moveTo>
                  <a:lnTo>
                    <a:pt x="2360025" y="0"/>
                  </a:lnTo>
                  <a:lnTo>
                    <a:pt x="2360025" y="3479800"/>
                  </a:lnTo>
                  <a:lnTo>
                    <a:pt x="0" y="3479800"/>
                  </a:lnTo>
                  <a:close/>
                </a:path>
              </a:pathLst>
            </a:custGeom>
            <a:solidFill>
              <a:srgbClr val="ABB194"/>
            </a:solidFill>
          </p:spPr>
          <p:txBody>
            <a:bodyPr/>
            <a:lstStyle/>
            <a:p>
              <a:endParaRPr lang="en-US"/>
            </a:p>
          </p:txBody>
        </p:sp>
      </p:grpSp>
      <p:sp>
        <p:nvSpPr>
          <p:cNvPr id="4" name="TextBox 4"/>
          <p:cNvSpPr txBox="1"/>
          <p:nvPr/>
        </p:nvSpPr>
        <p:spPr>
          <a:xfrm>
            <a:off x="7366938" y="990600"/>
            <a:ext cx="10255657" cy="2379980"/>
          </a:xfrm>
          <a:prstGeom prst="rect">
            <a:avLst/>
          </a:prstGeom>
        </p:spPr>
        <p:txBody>
          <a:bodyPr lIns="0" tIns="0" rIns="0" bIns="0" rtlCol="0" anchor="t">
            <a:spAutoFit/>
          </a:bodyPr>
          <a:lstStyle/>
          <a:p>
            <a:pPr marL="496571" lvl="1" indent="-248285" algn="just">
              <a:lnSpc>
                <a:spcPts val="3220"/>
              </a:lnSpc>
              <a:buFont typeface="Arial"/>
              <a:buChar char="•"/>
            </a:pPr>
            <a:r>
              <a:rPr lang="en-US" sz="2300">
                <a:solidFill>
                  <a:srgbClr val="000000"/>
                </a:solidFill>
                <a:latin typeface="Open Sauce Light"/>
              </a:rPr>
              <a:t>relationship of the child to the parent before proceedings</a:t>
            </a:r>
          </a:p>
          <a:p>
            <a:pPr marL="496571" lvl="1" indent="-248285" algn="just">
              <a:lnSpc>
                <a:spcPts val="3220"/>
              </a:lnSpc>
              <a:buFont typeface="Arial"/>
              <a:buChar char="•"/>
            </a:pPr>
            <a:r>
              <a:rPr lang="en-US" sz="2300">
                <a:solidFill>
                  <a:srgbClr val="000000"/>
                </a:solidFill>
                <a:latin typeface="Open Sauce Light"/>
              </a:rPr>
              <a:t>desires and wishes of the child based on sound reasoning</a:t>
            </a:r>
          </a:p>
          <a:p>
            <a:pPr marL="496571" lvl="1" indent="-248285" algn="just">
              <a:lnSpc>
                <a:spcPts val="3220"/>
              </a:lnSpc>
              <a:buFont typeface="Arial"/>
              <a:buChar char="•"/>
            </a:pPr>
            <a:r>
              <a:rPr lang="en-US" sz="2300">
                <a:solidFill>
                  <a:srgbClr val="000000"/>
                </a:solidFill>
                <a:latin typeface="Open Sauce Light"/>
              </a:rPr>
              <a:t>health, welfare, and social behaviors of the child</a:t>
            </a:r>
          </a:p>
          <a:p>
            <a:pPr marL="496571" lvl="1" indent="-248285" algn="just">
              <a:lnSpc>
                <a:spcPts val="3220"/>
              </a:lnSpc>
              <a:buFont typeface="Arial"/>
              <a:buChar char="•"/>
            </a:pPr>
            <a:r>
              <a:rPr lang="en-US" sz="2300">
                <a:solidFill>
                  <a:srgbClr val="000000"/>
                </a:solidFill>
                <a:latin typeface="Open Sauce Light"/>
              </a:rPr>
              <a:t>credible evidence of abuse and neglect of any member of the household</a:t>
            </a:r>
          </a:p>
          <a:p>
            <a:pPr marL="496570" lvl="1" indent="-248285" algn="just">
              <a:lnSpc>
                <a:spcPts val="3219"/>
              </a:lnSpc>
              <a:spcBef>
                <a:spcPct val="0"/>
              </a:spcBef>
              <a:buFont typeface="Arial"/>
              <a:buChar char="•"/>
            </a:pPr>
            <a:r>
              <a:rPr lang="en-US" sz="2300">
                <a:solidFill>
                  <a:srgbClr val="000000"/>
                </a:solidFill>
                <a:latin typeface="Open Sauce Light"/>
              </a:rPr>
              <a:t>credible evidence of child abuse or neglect or DV</a:t>
            </a:r>
          </a:p>
        </p:txBody>
      </p:sp>
      <p:sp>
        <p:nvSpPr>
          <p:cNvPr id="5" name="TextBox 5"/>
          <p:cNvSpPr txBox="1"/>
          <p:nvPr/>
        </p:nvSpPr>
        <p:spPr>
          <a:xfrm>
            <a:off x="8550084" y="481330"/>
            <a:ext cx="7703092" cy="547370"/>
          </a:xfrm>
          <a:prstGeom prst="rect">
            <a:avLst/>
          </a:prstGeom>
        </p:spPr>
        <p:txBody>
          <a:bodyPr lIns="0" tIns="0" rIns="0" bIns="0" rtlCol="0" anchor="t">
            <a:spAutoFit/>
          </a:bodyPr>
          <a:lstStyle/>
          <a:p>
            <a:pPr>
              <a:lnSpc>
                <a:spcPts val="4480"/>
              </a:lnSpc>
            </a:pPr>
            <a:r>
              <a:rPr lang="en-US" sz="3200">
                <a:solidFill>
                  <a:srgbClr val="727959"/>
                </a:solidFill>
                <a:latin typeface="Forum"/>
              </a:rPr>
              <a:t>NEB. REV. STAT. 43-2923</a:t>
            </a:r>
          </a:p>
        </p:txBody>
      </p:sp>
      <p:sp>
        <p:nvSpPr>
          <p:cNvPr id="6" name="TextBox 6"/>
          <p:cNvSpPr txBox="1"/>
          <p:nvPr/>
        </p:nvSpPr>
        <p:spPr>
          <a:xfrm>
            <a:off x="7366938" y="4185920"/>
            <a:ext cx="10514145" cy="5180330"/>
          </a:xfrm>
          <a:prstGeom prst="rect">
            <a:avLst/>
          </a:prstGeom>
        </p:spPr>
        <p:txBody>
          <a:bodyPr lIns="0" tIns="0" rIns="0" bIns="0" rtlCol="0" anchor="t">
            <a:spAutoFit/>
          </a:bodyPr>
          <a:lstStyle/>
          <a:p>
            <a:pPr algn="just">
              <a:lnSpc>
                <a:spcPts val="3220"/>
              </a:lnSpc>
            </a:pPr>
            <a:r>
              <a:rPr lang="en-US" sz="2300">
                <a:solidFill>
                  <a:srgbClr val="000000"/>
                </a:solidFill>
                <a:latin typeface="Open Sauce Light"/>
              </a:rPr>
              <a:t>(2) Best interests of the Indian child shall include:</a:t>
            </a:r>
          </a:p>
          <a:p>
            <a:pPr algn="just">
              <a:lnSpc>
                <a:spcPts val="3220"/>
              </a:lnSpc>
            </a:pPr>
            <a:r>
              <a:rPr lang="en-US" sz="2300">
                <a:solidFill>
                  <a:srgbClr val="000000"/>
                </a:solidFill>
                <a:latin typeface="Open Sauce Light"/>
              </a:rPr>
              <a:t>(a) Using practices in compliance with the federal Indian Child Welfare Act, the Nebraska Indian Child Welfare Act, and other applicable laws that are designed to prevent the Indian child's voluntary or involuntary out-of-home placement; and</a:t>
            </a:r>
          </a:p>
          <a:p>
            <a:pPr algn="just">
              <a:lnSpc>
                <a:spcPts val="3220"/>
              </a:lnSpc>
            </a:pPr>
            <a:r>
              <a:rPr lang="en-US" sz="2300">
                <a:solidFill>
                  <a:srgbClr val="000000"/>
                </a:solidFill>
                <a:latin typeface="Open Sauce Light"/>
              </a:rPr>
              <a:t>(b) Whenever an out-of-home placement is necessary, placing the child, to the greatest extent possible, in a foster home, adoptive placement, or other type of custodial placement that reflects the unique values of the Indian child's tribal culture and is</a:t>
            </a:r>
            <a:r>
              <a:rPr lang="en-US" sz="2300">
                <a:solidFill>
                  <a:srgbClr val="000000"/>
                </a:solidFill>
                <a:latin typeface="Open Sauce Light Bold"/>
              </a:rPr>
              <a:t> best able to assist the child in establishing, developing, and maintaining a political, cultural, and social relationship with the Indian child's tribe or tribes and tribal community</a:t>
            </a:r>
            <a:r>
              <a:rPr lang="en-US" sz="2300">
                <a:solidFill>
                  <a:srgbClr val="000000"/>
                </a:solidFill>
                <a:latin typeface="Open Sauce Light"/>
              </a:rPr>
              <a:t>;</a:t>
            </a:r>
          </a:p>
          <a:p>
            <a:pPr marL="0" lvl="0" indent="0" algn="just">
              <a:lnSpc>
                <a:spcPts val="3220"/>
              </a:lnSpc>
              <a:spcBef>
                <a:spcPct val="0"/>
              </a:spcBef>
            </a:pPr>
            <a:r>
              <a:rPr lang="en-US" sz="2300" u="none">
                <a:solidFill>
                  <a:srgbClr val="000000"/>
                </a:solidFill>
                <a:latin typeface="Open Sauce Light"/>
              </a:rPr>
              <a:t> </a:t>
            </a:r>
          </a:p>
          <a:p>
            <a:pPr marL="0" lvl="0" indent="0" algn="just">
              <a:lnSpc>
                <a:spcPts val="3219"/>
              </a:lnSpc>
              <a:spcBef>
                <a:spcPct val="0"/>
              </a:spcBef>
            </a:pPr>
            <a:endParaRPr lang="en-US" sz="2300" u="none">
              <a:solidFill>
                <a:srgbClr val="000000"/>
              </a:solidFill>
              <a:latin typeface="Open Sauce Light"/>
            </a:endParaRPr>
          </a:p>
        </p:txBody>
      </p:sp>
      <p:sp>
        <p:nvSpPr>
          <p:cNvPr id="7" name="TextBox 7"/>
          <p:cNvSpPr txBox="1"/>
          <p:nvPr/>
        </p:nvSpPr>
        <p:spPr>
          <a:xfrm>
            <a:off x="8550084" y="3676650"/>
            <a:ext cx="7703092" cy="547370"/>
          </a:xfrm>
          <a:prstGeom prst="rect">
            <a:avLst/>
          </a:prstGeom>
        </p:spPr>
        <p:txBody>
          <a:bodyPr lIns="0" tIns="0" rIns="0" bIns="0" rtlCol="0" anchor="t">
            <a:spAutoFit/>
          </a:bodyPr>
          <a:lstStyle/>
          <a:p>
            <a:pPr>
              <a:lnSpc>
                <a:spcPts val="4480"/>
              </a:lnSpc>
            </a:pPr>
            <a:r>
              <a:rPr lang="en-US" sz="3200">
                <a:solidFill>
                  <a:srgbClr val="727959"/>
                </a:solidFill>
                <a:latin typeface="Forum"/>
              </a:rPr>
              <a:t>NEB. REV. STAT 43-1503(2)</a:t>
            </a:r>
          </a:p>
        </p:txBody>
      </p:sp>
      <p:sp>
        <p:nvSpPr>
          <p:cNvPr id="8" name="TextBox 8"/>
          <p:cNvSpPr txBox="1"/>
          <p:nvPr/>
        </p:nvSpPr>
        <p:spPr>
          <a:xfrm>
            <a:off x="1028700" y="4100195"/>
            <a:ext cx="4900563" cy="1962785"/>
          </a:xfrm>
          <a:prstGeom prst="rect">
            <a:avLst/>
          </a:prstGeom>
        </p:spPr>
        <p:txBody>
          <a:bodyPr lIns="0" tIns="0" rIns="0" bIns="0" rtlCol="0" anchor="t">
            <a:spAutoFit/>
          </a:bodyPr>
          <a:lstStyle/>
          <a:p>
            <a:pPr marL="0" lvl="0" indent="0" algn="l">
              <a:lnSpc>
                <a:spcPts val="7839"/>
              </a:lnSpc>
              <a:spcBef>
                <a:spcPct val="0"/>
              </a:spcBef>
            </a:pPr>
            <a:r>
              <a:rPr lang="en-US" sz="5600">
                <a:solidFill>
                  <a:srgbClr val="FFFFFF"/>
                </a:solidFill>
                <a:latin typeface="Forum"/>
              </a:rPr>
              <a:t>BEST INTEREST OF THE CHILD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BB194"/>
        </a:solidFill>
        <a:effectLst/>
      </p:bgPr>
    </p:bg>
    <p:spTree>
      <p:nvGrpSpPr>
        <p:cNvPr id="1" name=""/>
        <p:cNvGrpSpPr/>
        <p:nvPr/>
      </p:nvGrpSpPr>
      <p:grpSpPr>
        <a:xfrm>
          <a:off x="0" y="0"/>
          <a:ext cx="0" cy="0"/>
          <a:chOff x="0" y="0"/>
          <a:chExt cx="0" cy="0"/>
        </a:xfrm>
      </p:grpSpPr>
      <p:sp>
        <p:nvSpPr>
          <p:cNvPr id="2" name="Freeform 2"/>
          <p:cNvSpPr/>
          <p:nvPr/>
        </p:nvSpPr>
        <p:spPr>
          <a:xfrm>
            <a:off x="6442508" y="784616"/>
            <a:ext cx="4900521" cy="5100542"/>
          </a:xfrm>
          <a:custGeom>
            <a:avLst/>
            <a:gdLst/>
            <a:ahLst/>
            <a:cxnLst/>
            <a:rect l="l" t="t" r="r" b="b"/>
            <a:pathLst>
              <a:path w="4900521" h="5100542">
                <a:moveTo>
                  <a:pt x="0" y="0"/>
                </a:moveTo>
                <a:lnTo>
                  <a:pt x="4900520" y="0"/>
                </a:lnTo>
                <a:lnTo>
                  <a:pt x="4900520" y="5100542"/>
                </a:lnTo>
                <a:lnTo>
                  <a:pt x="0" y="5100542"/>
                </a:lnTo>
                <a:lnTo>
                  <a:pt x="0" y="0"/>
                </a:lnTo>
                <a:close/>
              </a:path>
            </a:pathLst>
          </a:custGeom>
          <a:blipFill>
            <a:blip r:embed="rId2"/>
            <a:stretch>
              <a:fillRect l="-285831" t="-84381" r="-535219" b="-313392"/>
            </a:stretch>
          </a:blipFill>
        </p:spPr>
        <p:txBody>
          <a:bodyPr/>
          <a:lstStyle/>
          <a:p>
            <a:endParaRPr lang="en-US"/>
          </a:p>
        </p:txBody>
      </p:sp>
      <p:sp>
        <p:nvSpPr>
          <p:cNvPr id="3" name="TextBox 3"/>
          <p:cNvSpPr txBox="1"/>
          <p:nvPr/>
        </p:nvSpPr>
        <p:spPr>
          <a:xfrm>
            <a:off x="3194527" y="5970883"/>
            <a:ext cx="11396482" cy="972185"/>
          </a:xfrm>
          <a:prstGeom prst="rect">
            <a:avLst/>
          </a:prstGeom>
        </p:spPr>
        <p:txBody>
          <a:bodyPr lIns="0" tIns="0" rIns="0" bIns="0" rtlCol="0" anchor="t">
            <a:spAutoFit/>
          </a:bodyPr>
          <a:lstStyle/>
          <a:p>
            <a:pPr marL="0" lvl="0" indent="0" algn="ctr">
              <a:lnSpc>
                <a:spcPts val="7839"/>
              </a:lnSpc>
              <a:spcBef>
                <a:spcPct val="0"/>
              </a:spcBef>
            </a:pPr>
            <a:r>
              <a:rPr lang="en-US" sz="5600">
                <a:solidFill>
                  <a:srgbClr val="FFFFFF"/>
                </a:solidFill>
                <a:latin typeface="Forum"/>
              </a:rPr>
              <a:t>QUESTIONS? </a:t>
            </a:r>
          </a:p>
        </p:txBody>
      </p:sp>
      <p:sp>
        <p:nvSpPr>
          <p:cNvPr id="4" name="TextBox 4"/>
          <p:cNvSpPr txBox="1"/>
          <p:nvPr/>
        </p:nvSpPr>
        <p:spPr>
          <a:xfrm>
            <a:off x="5157198" y="7081292"/>
            <a:ext cx="7471140" cy="547370"/>
          </a:xfrm>
          <a:prstGeom prst="rect">
            <a:avLst/>
          </a:prstGeom>
        </p:spPr>
        <p:txBody>
          <a:bodyPr lIns="0" tIns="0" rIns="0" bIns="0" rtlCol="0" anchor="t">
            <a:spAutoFit/>
          </a:bodyPr>
          <a:lstStyle/>
          <a:p>
            <a:pPr marL="0" lvl="0" indent="0">
              <a:lnSpc>
                <a:spcPts val="4480"/>
              </a:lnSpc>
              <a:spcBef>
                <a:spcPct val="0"/>
              </a:spcBef>
            </a:pPr>
            <a:r>
              <a:rPr lang="en-US" sz="3200">
                <a:solidFill>
                  <a:srgbClr val="FFFFFF"/>
                </a:solidFill>
                <a:latin typeface="Forum"/>
              </a:rPr>
              <a:t>ALEXISZENDEJAS@THEOMAHATRIBE.COM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4875"/>
            <a:ext cx="9588117" cy="972185"/>
          </a:xfrm>
          <a:prstGeom prst="rect">
            <a:avLst/>
          </a:prstGeom>
        </p:spPr>
        <p:txBody>
          <a:bodyPr lIns="0" tIns="0" rIns="0" bIns="0" rtlCol="0" anchor="t">
            <a:spAutoFit/>
          </a:bodyPr>
          <a:lstStyle/>
          <a:p>
            <a:pPr marL="0" lvl="0" indent="0">
              <a:lnSpc>
                <a:spcPts val="7839"/>
              </a:lnSpc>
              <a:spcBef>
                <a:spcPct val="0"/>
              </a:spcBef>
            </a:pPr>
            <a:r>
              <a:rPr lang="en-US" sz="5600">
                <a:solidFill>
                  <a:srgbClr val="727959"/>
                </a:solidFill>
                <a:latin typeface="Forum"/>
              </a:rPr>
              <a:t>INTRODUCTION</a:t>
            </a:r>
          </a:p>
        </p:txBody>
      </p:sp>
      <p:sp>
        <p:nvSpPr>
          <p:cNvPr id="3" name="TextBox 3"/>
          <p:cNvSpPr txBox="1"/>
          <p:nvPr/>
        </p:nvSpPr>
        <p:spPr>
          <a:xfrm>
            <a:off x="1094509" y="3248979"/>
            <a:ext cx="7050503" cy="1243965"/>
          </a:xfrm>
          <a:prstGeom prst="rect">
            <a:avLst/>
          </a:prstGeom>
        </p:spPr>
        <p:txBody>
          <a:bodyPr lIns="0" tIns="0" rIns="0" bIns="0" rtlCol="0" anchor="t">
            <a:spAutoFit/>
          </a:bodyPr>
          <a:lstStyle/>
          <a:p>
            <a:pPr marL="0" lvl="0" indent="0" algn="l">
              <a:lnSpc>
                <a:spcPts val="3359"/>
              </a:lnSpc>
              <a:spcBef>
                <a:spcPct val="0"/>
              </a:spcBef>
            </a:pPr>
            <a:r>
              <a:rPr lang="en-US" sz="2400">
                <a:solidFill>
                  <a:srgbClr val="000000"/>
                </a:solidFill>
                <a:latin typeface="Open Sauce Light"/>
              </a:rPr>
              <a:t>Legal term of art, "Any person who is a member of an Indian Tribe, or who is an Alaska Native" 25 U.S.C. § 1903(3)</a:t>
            </a:r>
          </a:p>
        </p:txBody>
      </p:sp>
      <p:sp>
        <p:nvSpPr>
          <p:cNvPr id="4" name="TextBox 4"/>
          <p:cNvSpPr txBox="1"/>
          <p:nvPr/>
        </p:nvSpPr>
        <p:spPr>
          <a:xfrm>
            <a:off x="1094509" y="2447182"/>
            <a:ext cx="5950492"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727959"/>
                </a:solidFill>
                <a:latin typeface="Forum"/>
              </a:rPr>
              <a:t>INDIAN</a:t>
            </a:r>
          </a:p>
        </p:txBody>
      </p:sp>
      <p:sp>
        <p:nvSpPr>
          <p:cNvPr id="5" name="TextBox 5"/>
          <p:cNvSpPr txBox="1"/>
          <p:nvPr/>
        </p:nvSpPr>
        <p:spPr>
          <a:xfrm>
            <a:off x="1028700" y="7324090"/>
            <a:ext cx="5810792"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727959"/>
                </a:solidFill>
                <a:latin typeface="Forum"/>
              </a:rPr>
              <a:t>NATIVE AMERICAN</a:t>
            </a:r>
          </a:p>
        </p:txBody>
      </p:sp>
      <p:sp>
        <p:nvSpPr>
          <p:cNvPr id="6" name="TextBox 6"/>
          <p:cNvSpPr txBox="1"/>
          <p:nvPr/>
        </p:nvSpPr>
        <p:spPr>
          <a:xfrm>
            <a:off x="1028700" y="8014335"/>
            <a:ext cx="7563796" cy="1243965"/>
          </a:xfrm>
          <a:prstGeom prst="rect">
            <a:avLst/>
          </a:prstGeom>
        </p:spPr>
        <p:txBody>
          <a:bodyPr lIns="0" tIns="0" rIns="0" bIns="0" rtlCol="0" anchor="t">
            <a:spAutoFit/>
          </a:bodyPr>
          <a:lstStyle/>
          <a:p>
            <a:pPr marL="0" lvl="0" indent="0" algn="l">
              <a:lnSpc>
                <a:spcPts val="3359"/>
              </a:lnSpc>
              <a:spcBef>
                <a:spcPct val="0"/>
              </a:spcBef>
            </a:pPr>
            <a:r>
              <a:rPr lang="en-US" sz="2400">
                <a:solidFill>
                  <a:srgbClr val="000000"/>
                </a:solidFill>
                <a:latin typeface="Open Sauce Light"/>
              </a:rPr>
              <a:t>a member of any of the indigenous peoples of North, Central, and South America, especially those indigenous to what is now the continental U.S.</a:t>
            </a:r>
          </a:p>
        </p:txBody>
      </p:sp>
      <p:sp>
        <p:nvSpPr>
          <p:cNvPr id="7" name="Freeform 7"/>
          <p:cNvSpPr/>
          <p:nvPr/>
        </p:nvSpPr>
        <p:spPr>
          <a:xfrm>
            <a:off x="9054547" y="0"/>
            <a:ext cx="9233453" cy="10287000"/>
          </a:xfrm>
          <a:custGeom>
            <a:avLst/>
            <a:gdLst/>
            <a:ahLst/>
            <a:cxnLst/>
            <a:rect l="l" t="t" r="r" b="b"/>
            <a:pathLst>
              <a:path w="9233453" h="10287000">
                <a:moveTo>
                  <a:pt x="0" y="0"/>
                </a:moveTo>
                <a:lnTo>
                  <a:pt x="9233453" y="0"/>
                </a:lnTo>
                <a:lnTo>
                  <a:pt x="9233453" y="10287000"/>
                </a:lnTo>
                <a:lnTo>
                  <a:pt x="0" y="10287000"/>
                </a:lnTo>
                <a:lnTo>
                  <a:pt x="0" y="0"/>
                </a:lnTo>
                <a:close/>
              </a:path>
            </a:pathLst>
          </a:custGeom>
          <a:blipFill>
            <a:blip r:embed="rId2"/>
            <a:stretch>
              <a:fillRect l="-50121" r="-49999"/>
            </a:stretch>
          </a:blipFill>
        </p:spPr>
        <p:txBody>
          <a:bodyPr/>
          <a:lstStyle/>
          <a:p>
            <a:endParaRPr lang="en-US"/>
          </a:p>
        </p:txBody>
      </p:sp>
      <p:sp>
        <p:nvSpPr>
          <p:cNvPr id="8" name="TextBox 8"/>
          <p:cNvSpPr txBox="1"/>
          <p:nvPr/>
        </p:nvSpPr>
        <p:spPr>
          <a:xfrm>
            <a:off x="1028700" y="4940619"/>
            <a:ext cx="5810792"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727959"/>
                </a:solidFill>
                <a:latin typeface="Forum"/>
              </a:rPr>
              <a:t>INDIGENOUS</a:t>
            </a:r>
          </a:p>
        </p:txBody>
      </p:sp>
      <p:sp>
        <p:nvSpPr>
          <p:cNvPr id="9" name="TextBox 9"/>
          <p:cNvSpPr txBox="1"/>
          <p:nvPr/>
        </p:nvSpPr>
        <p:spPr>
          <a:xfrm>
            <a:off x="1028700" y="5631657"/>
            <a:ext cx="7050503" cy="1243965"/>
          </a:xfrm>
          <a:prstGeom prst="rect">
            <a:avLst/>
          </a:prstGeom>
        </p:spPr>
        <p:txBody>
          <a:bodyPr lIns="0" tIns="0" rIns="0" bIns="0" rtlCol="0" anchor="t">
            <a:spAutoFit/>
          </a:bodyPr>
          <a:lstStyle/>
          <a:p>
            <a:pPr marL="0" lvl="0" indent="0" algn="l">
              <a:lnSpc>
                <a:spcPts val="3359"/>
              </a:lnSpc>
              <a:spcBef>
                <a:spcPct val="0"/>
              </a:spcBef>
            </a:pPr>
            <a:r>
              <a:rPr lang="en-US" sz="2400">
                <a:solidFill>
                  <a:srgbClr val="000000"/>
                </a:solidFill>
                <a:latin typeface="Open Sauce Light"/>
              </a:rPr>
              <a:t>(of people) inhabiting or existing in a land from the earliest times or from before the arrival of colonist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55283"/>
            <a:ext cx="9144000" cy="11258550"/>
            <a:chOff x="0" y="0"/>
            <a:chExt cx="3093156" cy="3808448"/>
          </a:xfrm>
        </p:grpSpPr>
        <p:sp>
          <p:nvSpPr>
            <p:cNvPr id="3" name="Freeform 3"/>
            <p:cNvSpPr/>
            <p:nvPr/>
          </p:nvSpPr>
          <p:spPr>
            <a:xfrm>
              <a:off x="0" y="0"/>
              <a:ext cx="3093156" cy="3808448"/>
            </a:xfrm>
            <a:custGeom>
              <a:avLst/>
              <a:gdLst/>
              <a:ahLst/>
              <a:cxnLst/>
              <a:rect l="l" t="t" r="r" b="b"/>
              <a:pathLst>
                <a:path w="3093156" h="3808448">
                  <a:moveTo>
                    <a:pt x="0" y="0"/>
                  </a:moveTo>
                  <a:lnTo>
                    <a:pt x="3093156" y="0"/>
                  </a:lnTo>
                  <a:lnTo>
                    <a:pt x="3093156" y="3808448"/>
                  </a:lnTo>
                  <a:lnTo>
                    <a:pt x="0" y="3808448"/>
                  </a:lnTo>
                  <a:close/>
                </a:path>
              </a:pathLst>
            </a:custGeom>
            <a:solidFill>
              <a:srgbClr val="ABB194"/>
            </a:solidFill>
          </p:spPr>
          <p:txBody>
            <a:bodyPr/>
            <a:lstStyle/>
            <a:p>
              <a:endParaRPr lang="en-US"/>
            </a:p>
          </p:txBody>
        </p:sp>
      </p:grpSp>
      <p:sp>
        <p:nvSpPr>
          <p:cNvPr id="4" name="TextBox 4"/>
          <p:cNvSpPr txBox="1"/>
          <p:nvPr/>
        </p:nvSpPr>
        <p:spPr>
          <a:xfrm>
            <a:off x="1028700" y="904875"/>
            <a:ext cx="5481958" cy="7906385"/>
          </a:xfrm>
          <a:prstGeom prst="rect">
            <a:avLst/>
          </a:prstGeom>
        </p:spPr>
        <p:txBody>
          <a:bodyPr lIns="0" tIns="0" rIns="0" bIns="0" rtlCol="0" anchor="t">
            <a:spAutoFit/>
          </a:bodyPr>
          <a:lstStyle/>
          <a:p>
            <a:pPr marL="0" lvl="0" indent="0">
              <a:lnSpc>
                <a:spcPts val="7839"/>
              </a:lnSpc>
              <a:spcBef>
                <a:spcPct val="0"/>
              </a:spcBef>
            </a:pPr>
            <a:r>
              <a:rPr lang="en-US" sz="5600">
                <a:solidFill>
                  <a:srgbClr val="FFFFFF"/>
                </a:solidFill>
                <a:latin typeface="Forum"/>
              </a:rPr>
              <a:t>HOW DOES THE U.S. DECLARATION OF INDEPENDENCE REFER TO INDIGENOUS PEOPLES OF THE AREA?</a:t>
            </a:r>
          </a:p>
        </p:txBody>
      </p:sp>
      <p:sp>
        <p:nvSpPr>
          <p:cNvPr id="5" name="TextBox 5"/>
          <p:cNvSpPr txBox="1"/>
          <p:nvPr/>
        </p:nvSpPr>
        <p:spPr>
          <a:xfrm>
            <a:off x="10354024" y="2636837"/>
            <a:ext cx="6674392" cy="4490085"/>
          </a:xfrm>
          <a:prstGeom prst="rect">
            <a:avLst/>
          </a:prstGeom>
        </p:spPr>
        <p:txBody>
          <a:bodyPr lIns="0" tIns="0" rIns="0" bIns="0" rtlCol="0" anchor="t">
            <a:spAutoFit/>
          </a:bodyPr>
          <a:lstStyle/>
          <a:p>
            <a:pPr>
              <a:lnSpc>
                <a:spcPts val="4619"/>
              </a:lnSpc>
            </a:pPr>
            <a:r>
              <a:rPr lang="en-US" sz="3299">
                <a:solidFill>
                  <a:srgbClr val="727959"/>
                </a:solidFill>
                <a:latin typeface="Open Sauce Light"/>
              </a:rPr>
              <a:t>A. “merciless Indian savages”</a:t>
            </a:r>
          </a:p>
          <a:p>
            <a:pPr>
              <a:lnSpc>
                <a:spcPts val="4619"/>
              </a:lnSpc>
            </a:pPr>
            <a:endParaRPr lang="en-US" sz="3299">
              <a:solidFill>
                <a:srgbClr val="727959"/>
              </a:solidFill>
              <a:latin typeface="Open Sauce Light"/>
            </a:endParaRPr>
          </a:p>
          <a:p>
            <a:pPr>
              <a:lnSpc>
                <a:spcPts val="4619"/>
              </a:lnSpc>
            </a:pPr>
            <a:r>
              <a:rPr lang="en-US" sz="3299">
                <a:solidFill>
                  <a:srgbClr val="727959"/>
                </a:solidFill>
                <a:latin typeface="Open Sauce Light"/>
              </a:rPr>
              <a:t>B. “native inhabitants of this land”</a:t>
            </a:r>
          </a:p>
          <a:p>
            <a:pPr>
              <a:lnSpc>
                <a:spcPts val="4619"/>
              </a:lnSpc>
            </a:pPr>
            <a:endParaRPr lang="en-US" sz="3299">
              <a:solidFill>
                <a:srgbClr val="727959"/>
              </a:solidFill>
              <a:latin typeface="Open Sauce Light"/>
            </a:endParaRPr>
          </a:p>
          <a:p>
            <a:pPr>
              <a:lnSpc>
                <a:spcPts val="4619"/>
              </a:lnSpc>
            </a:pPr>
            <a:r>
              <a:rPr lang="en-US" sz="3299">
                <a:solidFill>
                  <a:srgbClr val="727959"/>
                </a:solidFill>
                <a:latin typeface="Open Sauce Light"/>
              </a:rPr>
              <a:t>C. “beasts of prey”</a:t>
            </a:r>
          </a:p>
          <a:p>
            <a:pPr>
              <a:lnSpc>
                <a:spcPts val="4619"/>
              </a:lnSpc>
            </a:pPr>
            <a:endParaRPr lang="en-US" sz="3299">
              <a:solidFill>
                <a:srgbClr val="727959"/>
              </a:solidFill>
              <a:latin typeface="Open Sauce Light"/>
            </a:endParaRPr>
          </a:p>
          <a:p>
            <a:pPr>
              <a:lnSpc>
                <a:spcPts val="4619"/>
              </a:lnSpc>
            </a:pPr>
            <a:r>
              <a:rPr lang="en-US" sz="3299">
                <a:solidFill>
                  <a:srgbClr val="727959"/>
                </a:solidFill>
                <a:latin typeface="Open Sauce Light"/>
              </a:rPr>
              <a:t>D.  No mention</a:t>
            </a:r>
          </a:p>
          <a:p>
            <a:pPr marL="0" lvl="0" indent="0" algn="l">
              <a:lnSpc>
                <a:spcPts val="3359"/>
              </a:lnSpc>
              <a:spcBef>
                <a:spcPct val="0"/>
              </a:spcBef>
            </a:pPr>
            <a:endParaRPr lang="en-US" sz="3299">
              <a:solidFill>
                <a:srgbClr val="727959"/>
              </a:solidFill>
              <a:latin typeface="Open Sauc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55283"/>
            <a:ext cx="9144000" cy="11258550"/>
            <a:chOff x="0" y="0"/>
            <a:chExt cx="3093156" cy="3808448"/>
          </a:xfrm>
        </p:grpSpPr>
        <p:sp>
          <p:nvSpPr>
            <p:cNvPr id="3" name="Freeform 3"/>
            <p:cNvSpPr/>
            <p:nvPr/>
          </p:nvSpPr>
          <p:spPr>
            <a:xfrm>
              <a:off x="0" y="0"/>
              <a:ext cx="3093156" cy="3808448"/>
            </a:xfrm>
            <a:custGeom>
              <a:avLst/>
              <a:gdLst/>
              <a:ahLst/>
              <a:cxnLst/>
              <a:rect l="l" t="t" r="r" b="b"/>
              <a:pathLst>
                <a:path w="3093156" h="3808448">
                  <a:moveTo>
                    <a:pt x="0" y="0"/>
                  </a:moveTo>
                  <a:lnTo>
                    <a:pt x="3093156" y="0"/>
                  </a:lnTo>
                  <a:lnTo>
                    <a:pt x="3093156" y="3808448"/>
                  </a:lnTo>
                  <a:lnTo>
                    <a:pt x="0" y="3808448"/>
                  </a:lnTo>
                  <a:close/>
                </a:path>
              </a:pathLst>
            </a:custGeom>
            <a:solidFill>
              <a:srgbClr val="ABB194"/>
            </a:solidFill>
          </p:spPr>
          <p:txBody>
            <a:bodyPr/>
            <a:lstStyle/>
            <a:p>
              <a:endParaRPr lang="en-US"/>
            </a:p>
          </p:txBody>
        </p:sp>
      </p:grpSp>
      <p:sp>
        <p:nvSpPr>
          <p:cNvPr id="4" name="TextBox 4"/>
          <p:cNvSpPr txBox="1"/>
          <p:nvPr/>
        </p:nvSpPr>
        <p:spPr>
          <a:xfrm>
            <a:off x="1028700" y="904875"/>
            <a:ext cx="5481958" cy="7906385"/>
          </a:xfrm>
          <a:prstGeom prst="rect">
            <a:avLst/>
          </a:prstGeom>
        </p:spPr>
        <p:txBody>
          <a:bodyPr lIns="0" tIns="0" rIns="0" bIns="0" rtlCol="0" anchor="t">
            <a:spAutoFit/>
          </a:bodyPr>
          <a:lstStyle/>
          <a:p>
            <a:pPr marL="0" lvl="0" indent="0">
              <a:lnSpc>
                <a:spcPts val="7839"/>
              </a:lnSpc>
              <a:spcBef>
                <a:spcPct val="0"/>
              </a:spcBef>
            </a:pPr>
            <a:r>
              <a:rPr lang="en-US" sz="5600">
                <a:solidFill>
                  <a:srgbClr val="FFFFFF"/>
                </a:solidFill>
                <a:latin typeface="Forum"/>
              </a:rPr>
              <a:t>HOW DOES THE U.S. DECLARATION OF INDEPENDENCE REFER TO INDIGENOUS PEOPLES OF THE AREA?</a:t>
            </a:r>
          </a:p>
        </p:txBody>
      </p:sp>
      <p:sp>
        <p:nvSpPr>
          <p:cNvPr id="5" name="TextBox 5"/>
          <p:cNvSpPr txBox="1"/>
          <p:nvPr/>
        </p:nvSpPr>
        <p:spPr>
          <a:xfrm>
            <a:off x="9595258" y="-16695"/>
            <a:ext cx="8395686" cy="10303695"/>
          </a:xfrm>
          <a:prstGeom prst="rect">
            <a:avLst/>
          </a:prstGeom>
        </p:spPr>
        <p:txBody>
          <a:bodyPr lIns="0" tIns="0" rIns="0" bIns="0" rtlCol="0" anchor="t">
            <a:spAutoFit/>
          </a:bodyPr>
          <a:lstStyle/>
          <a:p>
            <a:pPr>
              <a:lnSpc>
                <a:spcPts val="4026"/>
              </a:lnSpc>
            </a:pPr>
            <a:r>
              <a:rPr lang="en-US" sz="2875">
                <a:solidFill>
                  <a:srgbClr val="DF9F2C"/>
                </a:solidFill>
                <a:latin typeface="Open Sauce Light Bold"/>
              </a:rPr>
              <a:t>A. “merciless Indian savages”</a:t>
            </a:r>
          </a:p>
          <a:p>
            <a:pPr>
              <a:lnSpc>
                <a:spcPts val="3187"/>
              </a:lnSpc>
            </a:pPr>
            <a:r>
              <a:rPr lang="en-US" sz="2276">
                <a:solidFill>
                  <a:srgbClr val="DF9F2C"/>
                </a:solidFill>
                <a:latin typeface="Open Sauce Light"/>
              </a:rPr>
              <a:t>“ He has excited domestic insurrections amongst us, and has endeavoured to bring on the inhabitants of our frontiers, the merciless Indian Savages, whose known rule of warfare, is an undistinguished destruction of all ages, sexes and conditions.”</a:t>
            </a:r>
          </a:p>
          <a:p>
            <a:pPr>
              <a:lnSpc>
                <a:spcPts val="4026"/>
              </a:lnSpc>
            </a:pPr>
            <a:endParaRPr lang="en-US" sz="2276">
              <a:solidFill>
                <a:srgbClr val="DF9F2C"/>
              </a:solidFill>
              <a:latin typeface="Open Sauce Light"/>
            </a:endParaRPr>
          </a:p>
          <a:p>
            <a:pPr>
              <a:lnSpc>
                <a:spcPts val="4026"/>
              </a:lnSpc>
            </a:pPr>
            <a:r>
              <a:rPr lang="en-US" sz="2875">
                <a:solidFill>
                  <a:srgbClr val="727959"/>
                </a:solidFill>
                <a:latin typeface="Open Sauce Light"/>
              </a:rPr>
              <a:t>B. “native inhabitants of this land”</a:t>
            </a:r>
          </a:p>
          <a:p>
            <a:pPr>
              <a:lnSpc>
                <a:spcPts val="4026"/>
              </a:lnSpc>
            </a:pPr>
            <a:endParaRPr lang="en-US" sz="2875">
              <a:solidFill>
                <a:srgbClr val="727959"/>
              </a:solidFill>
              <a:latin typeface="Open Sauce Light"/>
            </a:endParaRPr>
          </a:p>
          <a:p>
            <a:pPr>
              <a:lnSpc>
                <a:spcPts val="4026"/>
              </a:lnSpc>
            </a:pPr>
            <a:r>
              <a:rPr lang="en-US" sz="2875">
                <a:solidFill>
                  <a:srgbClr val="727959"/>
                </a:solidFill>
                <a:latin typeface="Open Sauce Light"/>
              </a:rPr>
              <a:t>C. “beasts of prey”</a:t>
            </a:r>
          </a:p>
          <a:p>
            <a:pPr>
              <a:lnSpc>
                <a:spcPts val="3292"/>
              </a:lnSpc>
            </a:pPr>
            <a:r>
              <a:rPr lang="en-US" sz="2351">
                <a:solidFill>
                  <a:srgbClr val="727959"/>
                </a:solidFill>
                <a:latin typeface="Open Sauce Light"/>
              </a:rPr>
              <a:t>“…and the propriety of purchasing their Lands in preference to attempting to drive them by force of arms out of their Country; which as we have already experienced is like driving the Wild Beasts of the Forest which will return us soon as the pursuit is at an end and fall perhaps on those that are left there; when the gradual extension of our Settlements will as certainly cause the Savage as the Wolf to retire; both being beasts of prey tho’ they differ in shape.”</a:t>
            </a:r>
          </a:p>
          <a:p>
            <a:pPr>
              <a:lnSpc>
                <a:spcPts val="3292"/>
              </a:lnSpc>
            </a:pPr>
            <a:r>
              <a:rPr lang="en-US" sz="2351">
                <a:solidFill>
                  <a:srgbClr val="727959"/>
                </a:solidFill>
                <a:latin typeface="Open Sauce Light"/>
              </a:rPr>
              <a:t> Letter from George Washington to James Duane, 7 Sept 1783</a:t>
            </a:r>
          </a:p>
          <a:p>
            <a:pPr>
              <a:lnSpc>
                <a:spcPts val="3292"/>
              </a:lnSpc>
            </a:pPr>
            <a:endParaRPr lang="en-US" sz="2351">
              <a:solidFill>
                <a:srgbClr val="727959"/>
              </a:solidFill>
              <a:latin typeface="Open Sauce Light"/>
            </a:endParaRPr>
          </a:p>
          <a:p>
            <a:pPr>
              <a:lnSpc>
                <a:spcPts val="4026"/>
              </a:lnSpc>
            </a:pPr>
            <a:r>
              <a:rPr lang="en-US" sz="2875">
                <a:solidFill>
                  <a:srgbClr val="727959"/>
                </a:solidFill>
                <a:latin typeface="Open Sauce Light"/>
              </a:rPr>
              <a:t>D.  No mention</a:t>
            </a:r>
          </a:p>
          <a:p>
            <a:pPr marL="0" lvl="0" indent="0" algn="l">
              <a:lnSpc>
                <a:spcPts val="2515"/>
              </a:lnSpc>
              <a:spcBef>
                <a:spcPct val="0"/>
              </a:spcBef>
            </a:pPr>
            <a:endParaRPr lang="en-US" sz="2875">
              <a:solidFill>
                <a:srgbClr val="727959"/>
              </a:solidFill>
              <a:latin typeface="Open Sauc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55283"/>
            <a:ext cx="9144000" cy="11258550"/>
            <a:chOff x="0" y="0"/>
            <a:chExt cx="3093156" cy="3808448"/>
          </a:xfrm>
        </p:grpSpPr>
        <p:sp>
          <p:nvSpPr>
            <p:cNvPr id="3" name="Freeform 3"/>
            <p:cNvSpPr/>
            <p:nvPr/>
          </p:nvSpPr>
          <p:spPr>
            <a:xfrm>
              <a:off x="0" y="0"/>
              <a:ext cx="3093156" cy="3808448"/>
            </a:xfrm>
            <a:custGeom>
              <a:avLst/>
              <a:gdLst/>
              <a:ahLst/>
              <a:cxnLst/>
              <a:rect l="l" t="t" r="r" b="b"/>
              <a:pathLst>
                <a:path w="3093156" h="3808448">
                  <a:moveTo>
                    <a:pt x="0" y="0"/>
                  </a:moveTo>
                  <a:lnTo>
                    <a:pt x="3093156" y="0"/>
                  </a:lnTo>
                  <a:lnTo>
                    <a:pt x="3093156" y="3808448"/>
                  </a:lnTo>
                  <a:lnTo>
                    <a:pt x="0" y="3808448"/>
                  </a:lnTo>
                  <a:close/>
                </a:path>
              </a:pathLst>
            </a:custGeom>
            <a:solidFill>
              <a:srgbClr val="ABB194"/>
            </a:solidFill>
          </p:spPr>
          <p:txBody>
            <a:bodyPr/>
            <a:lstStyle/>
            <a:p>
              <a:endParaRPr lang="en-US"/>
            </a:p>
          </p:txBody>
        </p:sp>
      </p:grpSp>
      <p:sp>
        <p:nvSpPr>
          <p:cNvPr id="4" name="TextBox 4"/>
          <p:cNvSpPr txBox="1"/>
          <p:nvPr/>
        </p:nvSpPr>
        <p:spPr>
          <a:xfrm>
            <a:off x="1028700" y="904875"/>
            <a:ext cx="5481958" cy="4934585"/>
          </a:xfrm>
          <a:prstGeom prst="rect">
            <a:avLst/>
          </a:prstGeom>
        </p:spPr>
        <p:txBody>
          <a:bodyPr lIns="0" tIns="0" rIns="0" bIns="0" rtlCol="0" anchor="t">
            <a:spAutoFit/>
          </a:bodyPr>
          <a:lstStyle/>
          <a:p>
            <a:pPr marL="0" lvl="0" indent="0">
              <a:lnSpc>
                <a:spcPts val="7839"/>
              </a:lnSpc>
              <a:spcBef>
                <a:spcPct val="0"/>
              </a:spcBef>
            </a:pPr>
            <a:r>
              <a:rPr lang="en-US" sz="5600">
                <a:solidFill>
                  <a:srgbClr val="FFFFFF"/>
                </a:solidFill>
                <a:latin typeface="Forum"/>
              </a:rPr>
              <a:t>WHEN WERE THE INDIGENOUS PEOPLES OF THE U.S. GIVEN CITIZENSHIP</a:t>
            </a:r>
          </a:p>
        </p:txBody>
      </p:sp>
      <p:sp>
        <p:nvSpPr>
          <p:cNvPr id="5" name="TextBox 5"/>
          <p:cNvSpPr txBox="1"/>
          <p:nvPr/>
        </p:nvSpPr>
        <p:spPr>
          <a:xfrm>
            <a:off x="10354024" y="2636837"/>
            <a:ext cx="6674392" cy="4490085"/>
          </a:xfrm>
          <a:prstGeom prst="rect">
            <a:avLst/>
          </a:prstGeom>
        </p:spPr>
        <p:txBody>
          <a:bodyPr lIns="0" tIns="0" rIns="0" bIns="0" rtlCol="0" anchor="t">
            <a:spAutoFit/>
          </a:bodyPr>
          <a:lstStyle/>
          <a:p>
            <a:pPr>
              <a:lnSpc>
                <a:spcPts val="4619"/>
              </a:lnSpc>
            </a:pPr>
            <a:r>
              <a:rPr lang="en-US" sz="3299">
                <a:solidFill>
                  <a:srgbClr val="727959"/>
                </a:solidFill>
                <a:latin typeface="Open Sauce Light"/>
              </a:rPr>
              <a:t>A. 1789</a:t>
            </a:r>
          </a:p>
          <a:p>
            <a:pPr>
              <a:lnSpc>
                <a:spcPts val="4619"/>
              </a:lnSpc>
            </a:pPr>
            <a:endParaRPr lang="en-US" sz="3299">
              <a:solidFill>
                <a:srgbClr val="727959"/>
              </a:solidFill>
              <a:latin typeface="Open Sauce Light"/>
            </a:endParaRPr>
          </a:p>
          <a:p>
            <a:pPr>
              <a:lnSpc>
                <a:spcPts val="4619"/>
              </a:lnSpc>
            </a:pPr>
            <a:r>
              <a:rPr lang="en-US" sz="3299">
                <a:solidFill>
                  <a:srgbClr val="727959"/>
                </a:solidFill>
                <a:latin typeface="Open Sauce Light"/>
              </a:rPr>
              <a:t>B. 1846</a:t>
            </a:r>
          </a:p>
          <a:p>
            <a:pPr>
              <a:lnSpc>
                <a:spcPts val="4619"/>
              </a:lnSpc>
            </a:pPr>
            <a:endParaRPr lang="en-US" sz="3299">
              <a:solidFill>
                <a:srgbClr val="727959"/>
              </a:solidFill>
              <a:latin typeface="Open Sauce Light"/>
            </a:endParaRPr>
          </a:p>
          <a:p>
            <a:pPr>
              <a:lnSpc>
                <a:spcPts val="4619"/>
              </a:lnSpc>
            </a:pPr>
            <a:r>
              <a:rPr lang="en-US" sz="3299">
                <a:solidFill>
                  <a:srgbClr val="727959"/>
                </a:solidFill>
                <a:latin typeface="Open Sauce Light"/>
              </a:rPr>
              <a:t>C. 1924</a:t>
            </a:r>
          </a:p>
          <a:p>
            <a:pPr>
              <a:lnSpc>
                <a:spcPts val="4619"/>
              </a:lnSpc>
            </a:pPr>
            <a:endParaRPr lang="en-US" sz="3299">
              <a:solidFill>
                <a:srgbClr val="727959"/>
              </a:solidFill>
              <a:latin typeface="Open Sauce Light"/>
            </a:endParaRPr>
          </a:p>
          <a:p>
            <a:pPr>
              <a:lnSpc>
                <a:spcPts val="4619"/>
              </a:lnSpc>
            </a:pPr>
            <a:r>
              <a:rPr lang="en-US" sz="3299">
                <a:solidFill>
                  <a:srgbClr val="727959"/>
                </a:solidFill>
                <a:latin typeface="Open Sauce Light"/>
              </a:rPr>
              <a:t>D.  1968</a:t>
            </a:r>
          </a:p>
          <a:p>
            <a:pPr marL="0" lvl="0" indent="0" algn="l">
              <a:lnSpc>
                <a:spcPts val="3359"/>
              </a:lnSpc>
              <a:spcBef>
                <a:spcPct val="0"/>
              </a:spcBef>
            </a:pPr>
            <a:endParaRPr lang="en-US" sz="3299">
              <a:solidFill>
                <a:srgbClr val="727959"/>
              </a:solidFill>
              <a:latin typeface="Open Sauc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55283"/>
            <a:ext cx="9144000" cy="11258550"/>
            <a:chOff x="0" y="0"/>
            <a:chExt cx="3093156" cy="3808448"/>
          </a:xfrm>
        </p:grpSpPr>
        <p:sp>
          <p:nvSpPr>
            <p:cNvPr id="3" name="Freeform 3"/>
            <p:cNvSpPr/>
            <p:nvPr/>
          </p:nvSpPr>
          <p:spPr>
            <a:xfrm>
              <a:off x="0" y="0"/>
              <a:ext cx="3093156" cy="3808448"/>
            </a:xfrm>
            <a:custGeom>
              <a:avLst/>
              <a:gdLst/>
              <a:ahLst/>
              <a:cxnLst/>
              <a:rect l="l" t="t" r="r" b="b"/>
              <a:pathLst>
                <a:path w="3093156" h="3808448">
                  <a:moveTo>
                    <a:pt x="0" y="0"/>
                  </a:moveTo>
                  <a:lnTo>
                    <a:pt x="3093156" y="0"/>
                  </a:lnTo>
                  <a:lnTo>
                    <a:pt x="3093156" y="3808448"/>
                  </a:lnTo>
                  <a:lnTo>
                    <a:pt x="0" y="3808448"/>
                  </a:lnTo>
                  <a:close/>
                </a:path>
              </a:pathLst>
            </a:custGeom>
            <a:solidFill>
              <a:srgbClr val="ABB194"/>
            </a:solidFill>
          </p:spPr>
          <p:txBody>
            <a:bodyPr/>
            <a:lstStyle/>
            <a:p>
              <a:endParaRPr lang="en-US"/>
            </a:p>
          </p:txBody>
        </p:sp>
      </p:grpSp>
      <p:sp>
        <p:nvSpPr>
          <p:cNvPr id="4" name="TextBox 4"/>
          <p:cNvSpPr txBox="1"/>
          <p:nvPr/>
        </p:nvSpPr>
        <p:spPr>
          <a:xfrm>
            <a:off x="1028700" y="904875"/>
            <a:ext cx="5481958" cy="4934585"/>
          </a:xfrm>
          <a:prstGeom prst="rect">
            <a:avLst/>
          </a:prstGeom>
        </p:spPr>
        <p:txBody>
          <a:bodyPr lIns="0" tIns="0" rIns="0" bIns="0" rtlCol="0" anchor="t">
            <a:spAutoFit/>
          </a:bodyPr>
          <a:lstStyle/>
          <a:p>
            <a:pPr marL="0" lvl="0" indent="0">
              <a:lnSpc>
                <a:spcPts val="7839"/>
              </a:lnSpc>
              <a:spcBef>
                <a:spcPct val="0"/>
              </a:spcBef>
            </a:pPr>
            <a:r>
              <a:rPr lang="en-US" sz="5600">
                <a:solidFill>
                  <a:srgbClr val="FFFFFF"/>
                </a:solidFill>
                <a:latin typeface="Forum"/>
              </a:rPr>
              <a:t>WHEN WERE THE INDIGENOUS PEOPLES OF THE U.S. GIVEN CITIZENSHIP</a:t>
            </a:r>
          </a:p>
        </p:txBody>
      </p:sp>
      <p:sp>
        <p:nvSpPr>
          <p:cNvPr id="5" name="TextBox 5"/>
          <p:cNvSpPr txBox="1"/>
          <p:nvPr/>
        </p:nvSpPr>
        <p:spPr>
          <a:xfrm>
            <a:off x="10354024" y="2636837"/>
            <a:ext cx="6674392" cy="4490085"/>
          </a:xfrm>
          <a:prstGeom prst="rect">
            <a:avLst/>
          </a:prstGeom>
        </p:spPr>
        <p:txBody>
          <a:bodyPr lIns="0" tIns="0" rIns="0" bIns="0" rtlCol="0" anchor="t">
            <a:spAutoFit/>
          </a:bodyPr>
          <a:lstStyle/>
          <a:p>
            <a:pPr>
              <a:lnSpc>
                <a:spcPts val="4619"/>
              </a:lnSpc>
            </a:pPr>
            <a:r>
              <a:rPr lang="en-US" sz="3299">
                <a:solidFill>
                  <a:srgbClr val="727959"/>
                </a:solidFill>
                <a:latin typeface="Open Sauce Light"/>
              </a:rPr>
              <a:t>A. 1789 - Constitution Ratified</a:t>
            </a:r>
          </a:p>
          <a:p>
            <a:pPr>
              <a:lnSpc>
                <a:spcPts val="4619"/>
              </a:lnSpc>
            </a:pPr>
            <a:endParaRPr lang="en-US" sz="3299">
              <a:solidFill>
                <a:srgbClr val="727959"/>
              </a:solidFill>
              <a:latin typeface="Open Sauce Light"/>
            </a:endParaRPr>
          </a:p>
          <a:p>
            <a:pPr>
              <a:lnSpc>
                <a:spcPts val="4619"/>
              </a:lnSpc>
            </a:pPr>
            <a:r>
              <a:rPr lang="en-US" sz="3299">
                <a:solidFill>
                  <a:srgbClr val="727959"/>
                </a:solidFill>
                <a:latin typeface="Open Sauce Light"/>
              </a:rPr>
              <a:t>B. 1846 - Iowa Became a State</a:t>
            </a:r>
          </a:p>
          <a:p>
            <a:pPr>
              <a:lnSpc>
                <a:spcPts val="4619"/>
              </a:lnSpc>
            </a:pPr>
            <a:endParaRPr lang="en-US" sz="3299">
              <a:solidFill>
                <a:srgbClr val="727959"/>
              </a:solidFill>
              <a:latin typeface="Open Sauce Light"/>
            </a:endParaRPr>
          </a:p>
          <a:p>
            <a:pPr>
              <a:lnSpc>
                <a:spcPts val="4619"/>
              </a:lnSpc>
            </a:pPr>
            <a:r>
              <a:rPr lang="en-US" sz="3299">
                <a:solidFill>
                  <a:srgbClr val="DF9F2C"/>
                </a:solidFill>
                <a:latin typeface="Open Sauce Light Bold"/>
              </a:rPr>
              <a:t>C. 1924 - Indian Citizenship Act</a:t>
            </a:r>
          </a:p>
          <a:p>
            <a:pPr>
              <a:lnSpc>
                <a:spcPts val="4619"/>
              </a:lnSpc>
            </a:pPr>
            <a:endParaRPr lang="en-US" sz="3299">
              <a:solidFill>
                <a:srgbClr val="DF9F2C"/>
              </a:solidFill>
              <a:latin typeface="Open Sauce Light Bold"/>
            </a:endParaRPr>
          </a:p>
          <a:p>
            <a:pPr>
              <a:lnSpc>
                <a:spcPts val="4619"/>
              </a:lnSpc>
            </a:pPr>
            <a:r>
              <a:rPr lang="en-US" sz="3299">
                <a:solidFill>
                  <a:srgbClr val="727959"/>
                </a:solidFill>
                <a:latin typeface="Open Sauce Light"/>
              </a:rPr>
              <a:t>D.  1968 - Indian Civil Rights Act</a:t>
            </a:r>
          </a:p>
          <a:p>
            <a:pPr marL="0" lvl="0" indent="0" algn="l">
              <a:lnSpc>
                <a:spcPts val="3359"/>
              </a:lnSpc>
              <a:spcBef>
                <a:spcPct val="0"/>
              </a:spcBef>
            </a:pPr>
            <a:endParaRPr lang="en-US" sz="3299">
              <a:solidFill>
                <a:srgbClr val="727959"/>
              </a:solidFill>
              <a:latin typeface="Open Sauce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55283"/>
            <a:ext cx="9144000" cy="11258550"/>
            <a:chOff x="0" y="0"/>
            <a:chExt cx="3093156" cy="3808448"/>
          </a:xfrm>
        </p:grpSpPr>
        <p:sp>
          <p:nvSpPr>
            <p:cNvPr id="3" name="Freeform 3"/>
            <p:cNvSpPr/>
            <p:nvPr/>
          </p:nvSpPr>
          <p:spPr>
            <a:xfrm>
              <a:off x="0" y="0"/>
              <a:ext cx="3093156" cy="3808448"/>
            </a:xfrm>
            <a:custGeom>
              <a:avLst/>
              <a:gdLst/>
              <a:ahLst/>
              <a:cxnLst/>
              <a:rect l="l" t="t" r="r" b="b"/>
              <a:pathLst>
                <a:path w="3093156" h="3808448">
                  <a:moveTo>
                    <a:pt x="0" y="0"/>
                  </a:moveTo>
                  <a:lnTo>
                    <a:pt x="3093156" y="0"/>
                  </a:lnTo>
                  <a:lnTo>
                    <a:pt x="3093156" y="3808448"/>
                  </a:lnTo>
                  <a:lnTo>
                    <a:pt x="0" y="3808448"/>
                  </a:lnTo>
                  <a:close/>
                </a:path>
              </a:pathLst>
            </a:custGeom>
            <a:solidFill>
              <a:srgbClr val="ABB194"/>
            </a:solidFill>
          </p:spPr>
          <p:txBody>
            <a:bodyPr/>
            <a:lstStyle/>
            <a:p>
              <a:endParaRPr lang="en-US"/>
            </a:p>
          </p:txBody>
        </p:sp>
      </p:grpSp>
      <p:sp>
        <p:nvSpPr>
          <p:cNvPr id="4" name="TextBox 4"/>
          <p:cNvSpPr txBox="1"/>
          <p:nvPr/>
        </p:nvSpPr>
        <p:spPr>
          <a:xfrm>
            <a:off x="1028700" y="904875"/>
            <a:ext cx="5481958" cy="5925185"/>
          </a:xfrm>
          <a:prstGeom prst="rect">
            <a:avLst/>
          </a:prstGeom>
        </p:spPr>
        <p:txBody>
          <a:bodyPr lIns="0" tIns="0" rIns="0" bIns="0" rtlCol="0" anchor="t">
            <a:spAutoFit/>
          </a:bodyPr>
          <a:lstStyle/>
          <a:p>
            <a:pPr marL="0" lvl="0" indent="0">
              <a:lnSpc>
                <a:spcPts val="7839"/>
              </a:lnSpc>
              <a:spcBef>
                <a:spcPct val="0"/>
              </a:spcBef>
            </a:pPr>
            <a:r>
              <a:rPr lang="en-US" sz="5600">
                <a:solidFill>
                  <a:srgbClr val="FFFFFF"/>
                </a:solidFill>
                <a:latin typeface="Forum"/>
              </a:rPr>
              <a:t>HOW MANY FEDERALLY RECOGNIZED INDIAN TRIBES ARE IN THE UNITED STATES?</a:t>
            </a:r>
          </a:p>
        </p:txBody>
      </p:sp>
      <p:sp>
        <p:nvSpPr>
          <p:cNvPr id="5" name="TextBox 5"/>
          <p:cNvSpPr txBox="1"/>
          <p:nvPr/>
        </p:nvSpPr>
        <p:spPr>
          <a:xfrm>
            <a:off x="10354024" y="2636837"/>
            <a:ext cx="6674392" cy="4490085"/>
          </a:xfrm>
          <a:prstGeom prst="rect">
            <a:avLst/>
          </a:prstGeom>
        </p:spPr>
        <p:txBody>
          <a:bodyPr lIns="0" tIns="0" rIns="0" bIns="0" rtlCol="0" anchor="t">
            <a:spAutoFit/>
          </a:bodyPr>
          <a:lstStyle/>
          <a:p>
            <a:pPr>
              <a:lnSpc>
                <a:spcPts val="4619"/>
              </a:lnSpc>
            </a:pPr>
            <a:r>
              <a:rPr lang="en-US" sz="3299">
                <a:solidFill>
                  <a:srgbClr val="727959"/>
                </a:solidFill>
                <a:latin typeface="Open Sauce Light"/>
              </a:rPr>
              <a:t>A. 55</a:t>
            </a:r>
          </a:p>
          <a:p>
            <a:pPr>
              <a:lnSpc>
                <a:spcPts val="4619"/>
              </a:lnSpc>
            </a:pPr>
            <a:endParaRPr lang="en-US" sz="3299">
              <a:solidFill>
                <a:srgbClr val="727959"/>
              </a:solidFill>
              <a:latin typeface="Open Sauce Light"/>
            </a:endParaRPr>
          </a:p>
          <a:p>
            <a:pPr>
              <a:lnSpc>
                <a:spcPts val="4619"/>
              </a:lnSpc>
            </a:pPr>
            <a:r>
              <a:rPr lang="en-US" sz="3299">
                <a:solidFill>
                  <a:srgbClr val="727959"/>
                </a:solidFill>
                <a:latin typeface="Open Sauce Light"/>
              </a:rPr>
              <a:t>B. 230</a:t>
            </a:r>
          </a:p>
          <a:p>
            <a:pPr>
              <a:lnSpc>
                <a:spcPts val="4619"/>
              </a:lnSpc>
            </a:pPr>
            <a:endParaRPr lang="en-US" sz="3299">
              <a:solidFill>
                <a:srgbClr val="727959"/>
              </a:solidFill>
              <a:latin typeface="Open Sauce Light"/>
            </a:endParaRPr>
          </a:p>
          <a:p>
            <a:pPr>
              <a:lnSpc>
                <a:spcPts val="4619"/>
              </a:lnSpc>
            </a:pPr>
            <a:r>
              <a:rPr lang="en-US" sz="3299">
                <a:solidFill>
                  <a:srgbClr val="727959"/>
                </a:solidFill>
                <a:latin typeface="Open Sauce Light"/>
              </a:rPr>
              <a:t>C. 574</a:t>
            </a:r>
          </a:p>
          <a:p>
            <a:pPr>
              <a:lnSpc>
                <a:spcPts val="4619"/>
              </a:lnSpc>
            </a:pPr>
            <a:endParaRPr lang="en-US" sz="3299">
              <a:solidFill>
                <a:srgbClr val="727959"/>
              </a:solidFill>
              <a:latin typeface="Open Sauce Light"/>
            </a:endParaRPr>
          </a:p>
          <a:p>
            <a:pPr>
              <a:lnSpc>
                <a:spcPts val="4619"/>
              </a:lnSpc>
            </a:pPr>
            <a:r>
              <a:rPr lang="en-US" sz="3299">
                <a:solidFill>
                  <a:srgbClr val="727959"/>
                </a:solidFill>
                <a:latin typeface="Open Sauce Light"/>
              </a:rPr>
              <a:t>D.  1123</a:t>
            </a:r>
          </a:p>
          <a:p>
            <a:pPr marL="0" lvl="0" indent="0" algn="l">
              <a:lnSpc>
                <a:spcPts val="3359"/>
              </a:lnSpc>
              <a:spcBef>
                <a:spcPct val="0"/>
              </a:spcBef>
            </a:pPr>
            <a:endParaRPr lang="en-US" sz="3299">
              <a:solidFill>
                <a:srgbClr val="727959"/>
              </a:solidFill>
              <a:latin typeface="Open Sauce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55283"/>
            <a:ext cx="9144000" cy="11258550"/>
            <a:chOff x="0" y="0"/>
            <a:chExt cx="3093156" cy="3808448"/>
          </a:xfrm>
        </p:grpSpPr>
        <p:sp>
          <p:nvSpPr>
            <p:cNvPr id="3" name="Freeform 3"/>
            <p:cNvSpPr/>
            <p:nvPr/>
          </p:nvSpPr>
          <p:spPr>
            <a:xfrm>
              <a:off x="0" y="0"/>
              <a:ext cx="3093156" cy="3808448"/>
            </a:xfrm>
            <a:custGeom>
              <a:avLst/>
              <a:gdLst/>
              <a:ahLst/>
              <a:cxnLst/>
              <a:rect l="l" t="t" r="r" b="b"/>
              <a:pathLst>
                <a:path w="3093156" h="3808448">
                  <a:moveTo>
                    <a:pt x="0" y="0"/>
                  </a:moveTo>
                  <a:lnTo>
                    <a:pt x="3093156" y="0"/>
                  </a:lnTo>
                  <a:lnTo>
                    <a:pt x="3093156" y="3808448"/>
                  </a:lnTo>
                  <a:lnTo>
                    <a:pt x="0" y="3808448"/>
                  </a:lnTo>
                  <a:close/>
                </a:path>
              </a:pathLst>
            </a:custGeom>
            <a:solidFill>
              <a:srgbClr val="ABB194"/>
            </a:solidFill>
          </p:spPr>
          <p:txBody>
            <a:bodyPr/>
            <a:lstStyle/>
            <a:p>
              <a:endParaRPr lang="en-US"/>
            </a:p>
          </p:txBody>
        </p:sp>
      </p:grpSp>
      <p:sp>
        <p:nvSpPr>
          <p:cNvPr id="4" name="TextBox 4"/>
          <p:cNvSpPr txBox="1"/>
          <p:nvPr/>
        </p:nvSpPr>
        <p:spPr>
          <a:xfrm>
            <a:off x="1028700" y="904875"/>
            <a:ext cx="5481958" cy="5925185"/>
          </a:xfrm>
          <a:prstGeom prst="rect">
            <a:avLst/>
          </a:prstGeom>
        </p:spPr>
        <p:txBody>
          <a:bodyPr lIns="0" tIns="0" rIns="0" bIns="0" rtlCol="0" anchor="t">
            <a:spAutoFit/>
          </a:bodyPr>
          <a:lstStyle/>
          <a:p>
            <a:pPr marL="0" lvl="0" indent="0">
              <a:lnSpc>
                <a:spcPts val="7839"/>
              </a:lnSpc>
              <a:spcBef>
                <a:spcPct val="0"/>
              </a:spcBef>
            </a:pPr>
            <a:r>
              <a:rPr lang="en-US" sz="5600">
                <a:solidFill>
                  <a:srgbClr val="FFFFFF"/>
                </a:solidFill>
                <a:latin typeface="Forum"/>
              </a:rPr>
              <a:t>HOW MANY FEDERALLY RECOGNIZED INDIAN TRIBES ARE IN THE UNITED STATES?</a:t>
            </a:r>
          </a:p>
        </p:txBody>
      </p:sp>
      <p:sp>
        <p:nvSpPr>
          <p:cNvPr id="5" name="TextBox 5"/>
          <p:cNvSpPr txBox="1"/>
          <p:nvPr/>
        </p:nvSpPr>
        <p:spPr>
          <a:xfrm>
            <a:off x="9670362" y="242913"/>
            <a:ext cx="8197595" cy="9949407"/>
          </a:xfrm>
          <a:prstGeom prst="rect">
            <a:avLst/>
          </a:prstGeom>
        </p:spPr>
        <p:txBody>
          <a:bodyPr lIns="0" tIns="0" rIns="0" bIns="0" rtlCol="0" anchor="t">
            <a:spAutoFit/>
          </a:bodyPr>
          <a:lstStyle/>
          <a:p>
            <a:pPr>
              <a:lnSpc>
                <a:spcPts val="4873"/>
              </a:lnSpc>
            </a:pPr>
            <a:r>
              <a:rPr lang="en-US" sz="3480">
                <a:solidFill>
                  <a:srgbClr val="727959"/>
                </a:solidFill>
                <a:latin typeface="Open Sauce Light"/>
              </a:rPr>
              <a:t>A. 55</a:t>
            </a:r>
          </a:p>
          <a:p>
            <a:pPr>
              <a:lnSpc>
                <a:spcPts val="4873"/>
              </a:lnSpc>
            </a:pPr>
            <a:endParaRPr lang="en-US" sz="3480">
              <a:solidFill>
                <a:srgbClr val="727959"/>
              </a:solidFill>
              <a:latin typeface="Open Sauce Light"/>
            </a:endParaRPr>
          </a:p>
          <a:p>
            <a:pPr>
              <a:lnSpc>
                <a:spcPts val="4873"/>
              </a:lnSpc>
            </a:pPr>
            <a:r>
              <a:rPr lang="en-US" sz="3480">
                <a:solidFill>
                  <a:srgbClr val="727959"/>
                </a:solidFill>
                <a:latin typeface="Open Sauce Light"/>
              </a:rPr>
              <a:t>B. 230</a:t>
            </a:r>
          </a:p>
          <a:p>
            <a:pPr>
              <a:lnSpc>
                <a:spcPts val="4873"/>
              </a:lnSpc>
            </a:pPr>
            <a:endParaRPr lang="en-US" sz="3480">
              <a:solidFill>
                <a:srgbClr val="727959"/>
              </a:solidFill>
              <a:latin typeface="Open Sauce Light"/>
            </a:endParaRPr>
          </a:p>
          <a:p>
            <a:pPr>
              <a:lnSpc>
                <a:spcPts val="4873"/>
              </a:lnSpc>
            </a:pPr>
            <a:r>
              <a:rPr lang="en-US" sz="3480">
                <a:solidFill>
                  <a:srgbClr val="DF9F2C"/>
                </a:solidFill>
                <a:latin typeface="Open Sauce Light Bold"/>
              </a:rPr>
              <a:t>C. 574</a:t>
            </a:r>
          </a:p>
          <a:p>
            <a:pPr>
              <a:lnSpc>
                <a:spcPts val="4873"/>
              </a:lnSpc>
            </a:pPr>
            <a:endParaRPr lang="en-US" sz="3480">
              <a:solidFill>
                <a:srgbClr val="DF9F2C"/>
              </a:solidFill>
              <a:latin typeface="Open Sauce Light Bold"/>
            </a:endParaRPr>
          </a:p>
          <a:p>
            <a:pPr>
              <a:lnSpc>
                <a:spcPts val="4873"/>
              </a:lnSpc>
            </a:pPr>
            <a:r>
              <a:rPr lang="en-US" sz="3480">
                <a:solidFill>
                  <a:srgbClr val="727959"/>
                </a:solidFill>
                <a:latin typeface="Open Sauce Light"/>
              </a:rPr>
              <a:t>D.  1123</a:t>
            </a:r>
          </a:p>
          <a:p>
            <a:pPr>
              <a:lnSpc>
                <a:spcPts val="4873"/>
              </a:lnSpc>
            </a:pPr>
            <a:endParaRPr lang="en-US" sz="3480">
              <a:solidFill>
                <a:srgbClr val="727959"/>
              </a:solidFill>
              <a:latin typeface="Open Sauce Light"/>
            </a:endParaRPr>
          </a:p>
          <a:p>
            <a:pPr algn="just">
              <a:lnSpc>
                <a:spcPts val="2835"/>
              </a:lnSpc>
            </a:pPr>
            <a:r>
              <a:rPr lang="en-US" sz="2025">
                <a:solidFill>
                  <a:srgbClr val="727959"/>
                </a:solidFill>
                <a:latin typeface="Open Sauce Light"/>
              </a:rPr>
              <a:t>A federally recognized tribe is an American Indian or Alaska Native tribal entity that is recognized as having a government-to-government relationship with the United States, with the responsibilities, powers, limitations, and obligations attached to that designation, and is eligible for funding and services from the Bureau of Indian Affairs.</a:t>
            </a:r>
          </a:p>
          <a:p>
            <a:pPr algn="just">
              <a:lnSpc>
                <a:spcPts val="2835"/>
              </a:lnSpc>
            </a:pPr>
            <a:r>
              <a:rPr lang="en-US" sz="2025">
                <a:solidFill>
                  <a:srgbClr val="727959"/>
                </a:solidFill>
                <a:latin typeface="Open Sauce Light"/>
              </a:rPr>
              <a:t>Furthermore, federally recognized tribes are recognized as possessing certain inherent rights of self-government (i.e., tribal sovereignty) and are entitled to receive certain federal benefits, services, and protections because of their special relationship with the United States. </a:t>
            </a:r>
          </a:p>
          <a:p>
            <a:pPr>
              <a:lnSpc>
                <a:spcPts val="4873"/>
              </a:lnSpc>
            </a:pPr>
            <a:endParaRPr lang="en-US" sz="2025">
              <a:solidFill>
                <a:srgbClr val="727959"/>
              </a:solidFill>
              <a:latin typeface="Open Sauce Light"/>
            </a:endParaRPr>
          </a:p>
          <a:p>
            <a:pPr marL="0" lvl="0" indent="0" algn="l">
              <a:lnSpc>
                <a:spcPts val="3544"/>
              </a:lnSpc>
              <a:spcBef>
                <a:spcPct val="0"/>
              </a:spcBef>
            </a:pPr>
            <a:endParaRPr lang="en-US" sz="2025">
              <a:solidFill>
                <a:srgbClr val="727959"/>
              </a:solidFill>
              <a:latin typeface="Open Sauce Ligh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3327</Words>
  <Application>Microsoft Office PowerPoint</Application>
  <PresentationFormat>Custom</PresentationFormat>
  <Paragraphs>285</Paragraphs>
  <Slides>24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Open Sauce Light</vt:lpstr>
      <vt:lpstr>Calibri</vt:lpstr>
      <vt:lpstr>Arial</vt:lpstr>
      <vt:lpstr>Forum</vt:lpstr>
      <vt:lpstr>Open Sauce Light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ICWA for CASA</dc:title>
  <dc:creator>Christina Millsap</dc:creator>
  <cp:lastModifiedBy>Dawn Rockey</cp:lastModifiedBy>
  <cp:revision>1</cp:revision>
  <dcterms:created xsi:type="dcterms:W3CDTF">2006-08-16T00:00:00Z</dcterms:created>
  <dcterms:modified xsi:type="dcterms:W3CDTF">2023-12-06T18:13:30Z</dcterms:modified>
  <dc:identifier>DAFyvHIi7xw</dc:identifier>
</cp:coreProperties>
</file>